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470_903D2078.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75_B81CE765.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73_FE50F69A.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7"/>
  </p:notesMasterIdLst>
  <p:sldIdLst>
    <p:sldId id="369" r:id="rId5"/>
    <p:sldId id="1135" r:id="rId6"/>
    <p:sldId id="378" r:id="rId7"/>
    <p:sldId id="1137" r:id="rId8"/>
    <p:sldId id="1144" r:id="rId9"/>
    <p:sldId id="1152" r:id="rId10"/>
    <p:sldId id="1151" r:id="rId11"/>
    <p:sldId id="1153" r:id="rId12"/>
    <p:sldId id="1154" r:id="rId13"/>
    <p:sldId id="1155" r:id="rId14"/>
    <p:sldId id="1157" r:id="rId15"/>
    <p:sldId id="1160" r:id="rId16"/>
    <p:sldId id="1159" r:id="rId17"/>
    <p:sldId id="1158" r:id="rId18"/>
    <p:sldId id="1161" r:id="rId19"/>
    <p:sldId id="1162" r:id="rId20"/>
    <p:sldId id="1166" r:id="rId21"/>
    <p:sldId id="1167" r:id="rId22"/>
    <p:sldId id="1163" r:id="rId23"/>
    <p:sldId id="1164" r:id="rId24"/>
    <p:sldId id="1168" r:id="rId25"/>
    <p:sldId id="1169" r:id="rId26"/>
    <p:sldId id="1170" r:id="rId27"/>
    <p:sldId id="1171" r:id="rId28"/>
    <p:sldId id="1136" r:id="rId29"/>
    <p:sldId id="1113" r:id="rId30"/>
    <p:sldId id="1140" r:id="rId31"/>
    <p:sldId id="1141" r:id="rId32"/>
    <p:sldId id="1143" r:id="rId33"/>
    <p:sldId id="373" r:id="rId34"/>
    <p:sldId id="1145" r:id="rId35"/>
    <p:sldId id="1146" r:id="rId36"/>
    <p:sldId id="1147" r:id="rId37"/>
    <p:sldId id="1148" r:id="rId38"/>
    <p:sldId id="1150" r:id="rId39"/>
    <p:sldId id="1149" r:id="rId40"/>
    <p:sldId id="371" r:id="rId41"/>
    <p:sldId id="370" r:id="rId42"/>
    <p:sldId id="372" r:id="rId43"/>
    <p:sldId id="374" r:id="rId44"/>
    <p:sldId id="376" r:id="rId45"/>
    <p:sldId id="37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1EA828-3DE2-4546-844E-A04FD8F7E286}">
          <p14:sldIdLst>
            <p14:sldId id="369"/>
            <p14:sldId id="1135"/>
            <p14:sldId id="378"/>
            <p14:sldId id="1137"/>
            <p14:sldId id="1144"/>
            <p14:sldId id="1152"/>
            <p14:sldId id="1151"/>
            <p14:sldId id="1153"/>
            <p14:sldId id="1154"/>
            <p14:sldId id="1155"/>
            <p14:sldId id="1157"/>
            <p14:sldId id="1160"/>
            <p14:sldId id="1159"/>
            <p14:sldId id="1158"/>
            <p14:sldId id="1161"/>
            <p14:sldId id="1162"/>
            <p14:sldId id="1166"/>
            <p14:sldId id="1167"/>
            <p14:sldId id="1163"/>
            <p14:sldId id="1164"/>
            <p14:sldId id="1168"/>
            <p14:sldId id="1169"/>
            <p14:sldId id="1170"/>
            <p14:sldId id="1171"/>
            <p14:sldId id="1136"/>
            <p14:sldId id="1113"/>
          </p14:sldIdLst>
        </p14:section>
        <p14:section name="TE &amp; Fabric" id="{C1178F0C-78E0-4289-8CA5-5C050E57C360}">
          <p14:sldIdLst>
            <p14:sldId id="1140"/>
            <p14:sldId id="1141"/>
            <p14:sldId id="1143"/>
            <p14:sldId id="373"/>
            <p14:sldId id="1145"/>
            <p14:sldId id="1146"/>
            <p14:sldId id="1147"/>
            <p14:sldId id="1148"/>
            <p14:sldId id="1150"/>
            <p14:sldId id="1149"/>
          </p14:sldIdLst>
        </p14:section>
        <p14:section name="Blog Images" id="{3F7BBB6E-13C8-4CF8-A619-AF990E964CE0}">
          <p14:sldIdLst>
            <p14:sldId id="371"/>
            <p14:sldId id="370"/>
            <p14:sldId id="372"/>
            <p14:sldId id="374"/>
            <p14:sldId id="376"/>
            <p14:sldId id="37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CDF146-1BB1-C21A-1E37-46515E00E18F}" name="Signe Ørvad" initials="SØ" userId="S::signe.orvad@tabulareditor.com::9d87a9dc-f1d1-4b01-b404-2d135d1c6346" providerId="AD"/>
  <p188:author id="{C3F4B383-2084-3657-F6DA-B2CBA53E81BD}" name="Morten Lønskov" initials="" userId="S::morten.lonskov@tabulareditor.com::1ccd737a-d0f7-478f-86d3-b39b87871ee2" providerId="AD"/>
  <p188:author id="{A50FE889-C72D-0BAC-9250-2FBACA092D43}" name="David Bojsen" initials="DB" userId="S::david.bojsen@tabulareditor.com::9a769f8b-8e79-4d7f-aa7c-5d575b4dc2d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9EDF7"/>
    <a:srgbClr val="78A0B7"/>
    <a:srgbClr val="85E9A9"/>
    <a:srgbClr val="99F1DC"/>
    <a:srgbClr val="FFFFFF"/>
    <a:srgbClr val="FC4242"/>
    <a:srgbClr val="00766E"/>
    <a:srgbClr val="BC3200"/>
    <a:srgbClr val="F6F6F6"/>
    <a:srgbClr val="00A9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168" autoAdjust="0"/>
  </p:normalViewPr>
  <p:slideViewPr>
    <p:cSldViewPr snapToGrid="0">
      <p:cViewPr varScale="1">
        <p:scale>
          <a:sx n="54" d="100"/>
          <a:sy n="54" d="100"/>
        </p:scale>
        <p:origin x="1056"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ten Lønskov" userId="1ccd737a-d0f7-478f-86d3-b39b87871ee2" providerId="ADAL" clId="{86FEBEF2-33E9-42E0-8169-F5936627C9A1}"/>
    <pc:docChg chg="modSld">
      <pc:chgData name="Morten Lønskov" userId="1ccd737a-d0f7-478f-86d3-b39b87871ee2" providerId="ADAL" clId="{86FEBEF2-33E9-42E0-8169-F5936627C9A1}" dt="2023-12-18T18:54:28.698" v="8" actId="20577"/>
      <pc:docMkLst>
        <pc:docMk/>
      </pc:docMkLst>
      <pc:sldChg chg="modNotesTx">
        <pc:chgData name="Morten Lønskov" userId="1ccd737a-d0f7-478f-86d3-b39b87871ee2" providerId="ADAL" clId="{86FEBEF2-33E9-42E0-8169-F5936627C9A1}" dt="2023-12-18T18:53:41.618" v="1" actId="20577"/>
        <pc:sldMkLst>
          <pc:docMk/>
          <pc:sldMk cId="4223324756" sldId="378"/>
        </pc:sldMkLst>
      </pc:sldChg>
      <pc:sldChg chg="modNotesTx">
        <pc:chgData name="Morten Lønskov" userId="1ccd737a-d0f7-478f-86d3-b39b87871ee2" providerId="ADAL" clId="{86FEBEF2-33E9-42E0-8169-F5936627C9A1}" dt="2023-12-18T18:53:40.121" v="0" actId="20577"/>
        <pc:sldMkLst>
          <pc:docMk/>
          <pc:sldMk cId="998215874" sldId="1135"/>
        </pc:sldMkLst>
      </pc:sldChg>
      <pc:sldChg chg="modNotesTx">
        <pc:chgData name="Morten Lønskov" userId="1ccd737a-d0f7-478f-86d3-b39b87871ee2" providerId="ADAL" clId="{86FEBEF2-33E9-42E0-8169-F5936627C9A1}" dt="2023-12-18T18:53:44.431" v="2" actId="20577"/>
        <pc:sldMkLst>
          <pc:docMk/>
          <pc:sldMk cId="2805429629" sldId="1144"/>
        </pc:sldMkLst>
      </pc:sldChg>
      <pc:sldChg chg="modNotesTx">
        <pc:chgData name="Morten Lønskov" userId="1ccd737a-d0f7-478f-86d3-b39b87871ee2" providerId="ADAL" clId="{86FEBEF2-33E9-42E0-8169-F5936627C9A1}" dt="2023-12-18T18:53:59.035" v="3" actId="20577"/>
        <pc:sldMkLst>
          <pc:docMk/>
          <pc:sldMk cId="2429619463" sldId="1154"/>
        </pc:sldMkLst>
      </pc:sldChg>
      <pc:sldChg chg="modNotesTx">
        <pc:chgData name="Morten Lønskov" userId="1ccd737a-d0f7-478f-86d3-b39b87871ee2" providerId="ADAL" clId="{86FEBEF2-33E9-42E0-8169-F5936627C9A1}" dt="2023-12-18T18:54:10.445" v="4" actId="20577"/>
        <pc:sldMkLst>
          <pc:docMk/>
          <pc:sldMk cId="554236546" sldId="1161"/>
        </pc:sldMkLst>
      </pc:sldChg>
      <pc:sldChg chg="modNotesTx">
        <pc:chgData name="Morten Lønskov" userId="1ccd737a-d0f7-478f-86d3-b39b87871ee2" providerId="ADAL" clId="{86FEBEF2-33E9-42E0-8169-F5936627C9A1}" dt="2023-12-18T18:54:22.780" v="7" actId="20577"/>
        <pc:sldMkLst>
          <pc:docMk/>
          <pc:sldMk cId="1371244482" sldId="1164"/>
        </pc:sldMkLst>
      </pc:sldChg>
      <pc:sldChg chg="modNotesTx">
        <pc:chgData name="Morten Lønskov" userId="1ccd737a-d0f7-478f-86d3-b39b87871ee2" providerId="ADAL" clId="{86FEBEF2-33E9-42E0-8169-F5936627C9A1}" dt="2023-12-18T18:54:15.506" v="6" actId="6549"/>
        <pc:sldMkLst>
          <pc:docMk/>
          <pc:sldMk cId="1484077813" sldId="1166"/>
        </pc:sldMkLst>
      </pc:sldChg>
      <pc:sldChg chg="modNotesTx">
        <pc:chgData name="Morten Lønskov" userId="1ccd737a-d0f7-478f-86d3-b39b87871ee2" providerId="ADAL" clId="{86FEBEF2-33E9-42E0-8169-F5936627C9A1}" dt="2023-12-18T18:54:28.698" v="8" actId="20577"/>
        <pc:sldMkLst>
          <pc:docMk/>
          <pc:sldMk cId="2321102152" sldId="1170"/>
        </pc:sldMkLst>
      </pc:sldChg>
    </pc:docChg>
  </pc:docChgLst>
</pc:chgInfo>
</file>

<file path=ppt/comments/modernComment_173_FE50F69A.xml><?xml version="1.0" encoding="utf-8"?>
<p188:cmLst xmlns:a="http://schemas.openxmlformats.org/drawingml/2006/main" xmlns:r="http://schemas.openxmlformats.org/officeDocument/2006/relationships" xmlns:p188="http://schemas.microsoft.com/office/powerpoint/2018/8/main">
  <p188:cm id="{88F222A6-3F62-495C-A8A4-E216FE4408B8}" authorId="{A50FE889-C72D-0BAC-9250-2FBACA092D43}" status="resolved" created="2023-11-16T08:20:29.496" complete="100000">
    <pc:sldMkLst xmlns:pc="http://schemas.microsoft.com/office/powerpoint/2013/main/command">
      <pc:docMk/>
      <pc:sldMk cId="4266718874" sldId="371"/>
    </pc:sldMkLst>
    <p188:txBody>
      <a:bodyPr/>
      <a:lstStyle/>
      <a:p>
        <a:r>
          <a:rPr lang="en-GB"/>
          <a:t>I think slides 17-22 should be deleted/hidden</a:t>
        </a:r>
      </a:p>
    </p188:txBody>
    <p188:extLst>
      <p:ext xmlns:p="http://schemas.openxmlformats.org/presentationml/2006/main" uri="{57CB4572-C831-44C2-8A1C-0ADB6CCDFE69}">
        <p223:reactions xmlns:p223="http://schemas.microsoft.com/office/powerpoint/2022/03/main">
          <p223:rxn type="👍">
            <p223:instance time="2023-11-16T08:53:50.524" authorId="{C3F4B383-2084-3657-F6DA-B2CBA53E81BD}"/>
          </p223:rxn>
        </p223:reactions>
      </p:ext>
    </p188:extLst>
  </p188:cm>
</p188:cmLst>
</file>

<file path=ppt/comments/modernComment_175_B81CE765.xml><?xml version="1.0" encoding="utf-8"?>
<p188:cmLst xmlns:a="http://schemas.openxmlformats.org/drawingml/2006/main" xmlns:r="http://schemas.openxmlformats.org/officeDocument/2006/relationships" xmlns:p188="http://schemas.microsoft.com/office/powerpoint/2018/8/main">
  <p188:cm id="{7588D168-0037-492F-873A-BC627687AEEC}" authorId="{A50FE889-C72D-0BAC-9250-2FBACA092D43}" status="resolved" created="2023-11-16T08:19:05.995" complete="100000">
    <ac:deMkLst xmlns:ac="http://schemas.microsoft.com/office/drawing/2013/main/command">
      <pc:docMk xmlns:pc="http://schemas.microsoft.com/office/powerpoint/2013/main/command"/>
      <pc:sldMk xmlns:pc="http://schemas.microsoft.com/office/powerpoint/2013/main/command" cId="3088901989" sldId="373"/>
      <ac:picMk id="17" creationId="{6E3111E2-1575-A31F-217E-9CDB15E78F7C}"/>
    </ac:deMkLst>
    <p188:txBody>
      <a:bodyPr/>
      <a:lstStyle/>
      <a:p>
        <a:r>
          <a:rPr lang="en-GB"/>
          <a:t>Fabric logo is not included in the animation</a:t>
        </a:r>
      </a:p>
    </p188:txBody>
    <p188:extLst>
      <p:ext xmlns:p="http://schemas.openxmlformats.org/presentationml/2006/main" uri="{57CB4572-C831-44C2-8A1C-0ADB6CCDFE69}">
        <p223:reactions xmlns:p223="http://schemas.microsoft.com/office/powerpoint/2022/03/main">
          <p223:rxn type="👍">
            <p223:instance time="2023-11-16T08:53:33.002" authorId="{C3F4B383-2084-3657-F6DA-B2CBA53E81BD}"/>
          </p223:rxn>
        </p223:reactions>
      </p:ext>
    </p188:extLst>
  </p188:cm>
</p188:cmLst>
</file>

<file path=ppt/comments/modernComment_470_903D2078.xml><?xml version="1.0" encoding="utf-8"?>
<p188:cmLst xmlns:a="http://schemas.openxmlformats.org/drawingml/2006/main" xmlns:r="http://schemas.openxmlformats.org/officeDocument/2006/relationships" xmlns:p188="http://schemas.microsoft.com/office/powerpoint/2018/8/main">
  <p188:cm id="{7903E981-4D83-4CF0-B4B7-248916084DAD}" authorId="{A50FE889-C72D-0BAC-9250-2FBACA092D43}" created="2023-11-16T08:17:05.994">
    <ac:deMkLst xmlns:ac="http://schemas.microsoft.com/office/drawing/2013/main/command">
      <pc:docMk xmlns:pc="http://schemas.microsoft.com/office/powerpoint/2013/main/command"/>
      <pc:sldMk xmlns:pc="http://schemas.microsoft.com/office/powerpoint/2013/main/command" cId="2419925112" sldId="1136"/>
      <ac:picMk id="9" creationId="{AFE1C6E6-A99B-A807-3BCD-51E7C283B9C8}"/>
    </ac:deMkLst>
    <p188:replyLst>
      <p188:reply id="{CF849795-DE0E-418A-829E-9CFDD7C1E679}" authorId="{C3F4B383-2084-3657-F6DA-B2CBA53E81BD}" created="2023-11-16T08:50:30.614">
        <p188:txBody>
          <a:bodyPr/>
          <a:lstStyle/>
          <a:p>
            <a:r>
              <a:rPr lang="en-DK"/>
              <a:t>I think in this context it helps draw the distinction to TE2 as the actual windows are too small to see</a:t>
            </a:r>
          </a:p>
        </p188:txBody>
      </p188:reply>
      <p188:reply id="{78FC54FF-E7E7-4FEC-ACD0-0B39435EE4A8}" authorId="{A50FE889-C72D-0BAC-9250-2FBACA092D43}" created="2023-11-16T09:24:30.111">
        <p188:txBody>
          <a:bodyPr/>
          <a:lstStyle/>
          <a:p>
            <a:r>
              <a:rPr lang="en-US"/>
              <a:t>Hmmmm</a:t>
            </a:r>
          </a:p>
        </p188:txBody>
      </p188:reply>
    </p188:replyLst>
    <p188:txBody>
      <a:bodyPr/>
      <a:lstStyle/>
      <a:p>
        <a:r>
          <a:rPr lang="en-GB"/>
          <a:t>Not really a comment about this presentation, but I believe we should get rid of the dark screenshots and replace with something like in this post (https://blog.tabulareditor.com/2023/05/15/tabular-editor-3-may-2023-release/)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88B1A-B3AA-4A5E-B302-4D5994CC21EA}" type="datetimeFigureOut">
              <a:rPr lang="en-DK" smtClean="0"/>
              <a:t>18/12/2023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C1621F-CC1C-446A-AD9D-AC3E08604EEB}" type="slidenum">
              <a:rPr lang="en-DK" smtClean="0"/>
              <a:t>‹#›</a:t>
            </a:fld>
            <a:endParaRPr lang="en-DK"/>
          </a:p>
        </p:txBody>
      </p:sp>
    </p:spTree>
    <p:extLst>
      <p:ext uri="{BB962C8B-B14F-4D97-AF65-F5344CB8AC3E}">
        <p14:creationId xmlns:p14="http://schemas.microsoft.com/office/powerpoint/2010/main" val="2344952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learn.microsoft.com/en-us/fabric/onelake/onelake-overview" TargetMode="External"/><Relationship Id="rId13" Type="http://schemas.openxmlformats.org/officeDocument/2006/relationships/hyperlink" Target="https://learn.microsoft.com/en-us/fabric/data-engineering/how-to-use-notebook?toc=%2Ffabric%2Fdata-science%2Ftoc.json&amp;bc=%2Ffabric%2Fdata-science%2Fbreadcrumb%2Ftoc.json" TargetMode="External"/><Relationship Id="rId3" Type="http://schemas.openxmlformats.org/officeDocument/2006/relationships/hyperlink" Target="https://learn.microsoft.com/en-us/fabric/data-engineering/lakehouse-overview" TargetMode="External"/><Relationship Id="rId7" Type="http://schemas.openxmlformats.org/officeDocument/2006/relationships/hyperlink" Target="https://learn.microsoft.com/en-us/fabric/onelake/onelake-file-explorer" TargetMode="External"/><Relationship Id="rId12" Type="http://schemas.openxmlformats.org/officeDocument/2006/relationships/hyperlink" Target="https://learn.microsoft.com/en-us/power-bi/transform-model/service-edit-data-models"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learn.microsoft.com/en-us/fabric/data-warehouse/datasets" TargetMode="External"/><Relationship Id="rId11" Type="http://schemas.openxmlformats.org/officeDocument/2006/relationships/hyperlink" Target="https://learn.microsoft.com/en-us/power-bi/guidance/powerbi-implementation-planning-usage-scenario-prototyping-and-sharing" TargetMode="External"/><Relationship Id="rId5" Type="http://schemas.openxmlformats.org/officeDocument/2006/relationships/hyperlink" Target="https://learn.microsoft.com/en-us/power-bi/transform-model/datamarts/datamarts-overview" TargetMode="External"/><Relationship Id="rId15" Type="http://schemas.openxmlformats.org/officeDocument/2006/relationships/hyperlink" Target="https://learn.microsoft.com/en-us/fabric/data-engineering/lakehouse-notebook-load-data?toc=%2Ffabric%2Fdata-science%2Ftoc.json&amp;bc=%2Ffabric%2Fdata-science%2Fbreadcrumb%2Ftoc.json" TargetMode="External"/><Relationship Id="rId10" Type="http://schemas.openxmlformats.org/officeDocument/2006/relationships/hyperlink" Target="https://learn.microsoft.com/en-us/power-bi/guidance/powerbi-implementation-planning-usage-scenario-personal-bi" TargetMode="External"/><Relationship Id="rId4" Type="http://schemas.openxmlformats.org/officeDocument/2006/relationships/hyperlink" Target="https://learn.microsoft.com/en-us/fabric/data-warehouse/data-warehousing" TargetMode="External"/><Relationship Id="rId9" Type="http://schemas.openxmlformats.org/officeDocument/2006/relationships/hyperlink" Target="https://learn.microsoft.com/en-us/power-bi/enterprise/directlake-overview" TargetMode="External"/><Relationship Id="rId14" Type="http://schemas.openxmlformats.org/officeDocument/2006/relationships/hyperlink" Target="https://learn.microsoft.com/en-us/fabric/data-science/model-training/model-training-overview"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TabularEditor/TabularEditorDocs/blob/main/te2/Best-Practice-Analyzer.md/"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E5652"/>
                </a:solidFill>
                <a:effectLst/>
                <a:latin typeface="Work Sans" pitchFamily="2" charset="0"/>
              </a:rPr>
              <a:t>The new capabilities of Fabric and the features of Tabular Editor together will help you create effective datasets that enable users to make the most of their data. </a:t>
            </a:r>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1</a:t>
            </a:fld>
            <a:endParaRPr lang="en-DK"/>
          </a:p>
        </p:txBody>
      </p:sp>
    </p:spTree>
    <p:extLst>
      <p:ext uri="{BB962C8B-B14F-4D97-AF65-F5344CB8AC3E}">
        <p14:creationId xmlns:p14="http://schemas.microsoft.com/office/powerpoint/2010/main" val="3083304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Framing is the process of including newly added files to </a:t>
            </a:r>
            <a:r>
              <a:rPr lang="en-US" dirty="0" err="1"/>
              <a:t>onelake</a:t>
            </a:r>
            <a:r>
              <a:rPr lang="en-US" dirty="0"/>
              <a:t> in the Direct Lake model</a:t>
            </a:r>
          </a:p>
          <a:p>
            <a:endParaRPr lang="en-US" dirty="0"/>
          </a:p>
          <a:p>
            <a:r>
              <a:rPr lang="en-US" dirty="0"/>
              <a:t>Fabric automatically keeps this up to date, but it is a setting that can be disabled if needed</a:t>
            </a:r>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12</a:t>
            </a:fld>
            <a:endParaRPr lang="en-DK"/>
          </a:p>
        </p:txBody>
      </p:sp>
    </p:spTree>
    <p:extLst>
      <p:ext uri="{BB962C8B-B14F-4D97-AF65-F5344CB8AC3E}">
        <p14:creationId xmlns:p14="http://schemas.microsoft.com/office/powerpoint/2010/main" val="4010760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Framing is the process of including newly added files to </a:t>
            </a:r>
            <a:r>
              <a:rPr lang="en-US" dirty="0" err="1"/>
              <a:t>onelake</a:t>
            </a:r>
            <a:r>
              <a:rPr lang="en-US" dirty="0"/>
              <a:t> in the Direct Lake model</a:t>
            </a:r>
          </a:p>
          <a:p>
            <a:endParaRPr lang="en-US" dirty="0"/>
          </a:p>
          <a:p>
            <a:r>
              <a:rPr lang="en-US" dirty="0"/>
              <a:t>Fabric automatically keeps this up to date, but it is a setting that can be disabled if needed</a:t>
            </a:r>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13</a:t>
            </a:fld>
            <a:endParaRPr lang="en-DK"/>
          </a:p>
        </p:txBody>
      </p:sp>
    </p:spTree>
    <p:extLst>
      <p:ext uri="{BB962C8B-B14F-4D97-AF65-F5344CB8AC3E}">
        <p14:creationId xmlns:p14="http://schemas.microsoft.com/office/powerpoint/2010/main" val="3902115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14</a:t>
            </a:fld>
            <a:endParaRPr lang="en-DK"/>
          </a:p>
        </p:txBody>
      </p:sp>
    </p:spTree>
    <p:extLst>
      <p:ext uri="{BB962C8B-B14F-4D97-AF65-F5344CB8AC3E}">
        <p14:creationId xmlns:p14="http://schemas.microsoft.com/office/powerpoint/2010/main" val="3917152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15</a:t>
            </a:fld>
            <a:endParaRPr lang="en-DK"/>
          </a:p>
        </p:txBody>
      </p:sp>
    </p:spTree>
    <p:extLst>
      <p:ext uri="{BB962C8B-B14F-4D97-AF65-F5344CB8AC3E}">
        <p14:creationId xmlns:p14="http://schemas.microsoft.com/office/powerpoint/2010/main" val="3124137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Fall back occurs when:</a:t>
            </a:r>
            <a:br>
              <a:rPr lang="en-US" dirty="0"/>
            </a:br>
            <a:r>
              <a:rPr lang="en-US" b="0" i="0" dirty="0">
                <a:solidFill>
                  <a:srgbClr val="111111"/>
                </a:solidFill>
                <a:effectLst/>
                <a:latin typeface="__Inter_a64ecd"/>
              </a:rPr>
              <a:t>The number of files per table, row groups per table, number of rows per table, model size on disk are reached</a:t>
            </a:r>
          </a:p>
          <a:p>
            <a:pPr algn="l">
              <a:buFont typeface="Arial" panose="020B0604020202020204" pitchFamily="34" charset="0"/>
              <a:buChar char="•"/>
            </a:pPr>
            <a:r>
              <a:rPr lang="en-US" b="0" i="0" dirty="0">
                <a:solidFill>
                  <a:srgbClr val="111111"/>
                </a:solidFill>
                <a:effectLst/>
                <a:latin typeface="__Inter_a64ecd"/>
              </a:rPr>
              <a:t>Semantic model uses data warehouse views</a:t>
            </a:r>
          </a:p>
          <a:p>
            <a:pPr algn="l">
              <a:buFont typeface="Arial" panose="020B0604020202020204" pitchFamily="34" charset="0"/>
              <a:buChar char="•"/>
            </a:pPr>
            <a:r>
              <a:rPr lang="en-US" b="0" i="0" dirty="0">
                <a:solidFill>
                  <a:srgbClr val="111111"/>
                </a:solidFill>
                <a:effectLst/>
                <a:latin typeface="__Inter_a64ecd"/>
              </a:rPr>
              <a:t>RLS/OLS are defined in the data warehouse</a:t>
            </a:r>
          </a:p>
          <a:p>
            <a:pPr algn="l">
              <a:buFont typeface="Arial" panose="020B0604020202020204" pitchFamily="34" charset="0"/>
              <a:buChar char="•"/>
            </a:pPr>
            <a:r>
              <a:rPr lang="en-US" b="0" i="0" dirty="0">
                <a:solidFill>
                  <a:srgbClr val="111111"/>
                </a:solidFill>
                <a:effectLst/>
                <a:latin typeface="__Inter_a64ecd"/>
              </a:rPr>
              <a:t>Semantic model is published via XMLA endpoint and has not been reframed</a:t>
            </a:r>
          </a:p>
          <a:p>
            <a:endParaRPr lang="en-US" dirty="0"/>
          </a:p>
          <a:p>
            <a:r>
              <a:rPr lang="en-US" dirty="0"/>
              <a:t>See Microsoft </a:t>
            </a:r>
            <a:r>
              <a:rPr lang="en-US" dirty="0" err="1"/>
              <a:t>ducomentation</a:t>
            </a:r>
            <a:r>
              <a:rPr lang="en-US" dirty="0"/>
              <a:t> for </a:t>
            </a:r>
            <a:r>
              <a:rPr lang="en-US" dirty="0" err="1"/>
              <a:t>DirectLake</a:t>
            </a:r>
            <a:endParaRPr lang="en-US" dirty="0"/>
          </a:p>
          <a:p>
            <a:endParaRPr lang="en-US" dirty="0"/>
          </a:p>
          <a:p>
            <a:r>
              <a:rPr lang="en-US" dirty="0"/>
              <a:t>Should you</a:t>
            </a:r>
            <a:br>
              <a:rPr lang="en-US" dirty="0"/>
            </a:br>
            <a:r>
              <a:rPr lang="en-US" b="0" i="0" dirty="0" err="1">
                <a:solidFill>
                  <a:srgbClr val="111111"/>
                </a:solidFill>
                <a:effectLst/>
                <a:latin typeface="__Inter_a64ecd"/>
              </a:rPr>
              <a:t>You</a:t>
            </a:r>
            <a:r>
              <a:rPr lang="en-US" b="0" i="0" dirty="0">
                <a:solidFill>
                  <a:srgbClr val="111111"/>
                </a:solidFill>
                <a:effectLst/>
                <a:latin typeface="__Inter_a64ecd"/>
              </a:rPr>
              <a:t> will likely see performance gains. When the Direct Lake behavior is set to "Automatic", two query plans are generated - one for Direct Lake and another for </a:t>
            </a:r>
            <a:r>
              <a:rPr lang="en-US" b="0" i="0" dirty="0" err="1">
                <a:solidFill>
                  <a:srgbClr val="111111"/>
                </a:solidFill>
                <a:effectLst/>
                <a:latin typeface="__Inter_a64ecd"/>
              </a:rPr>
              <a:t>DirectQuery</a:t>
            </a:r>
            <a:r>
              <a:rPr lang="en-US" b="0" i="0" dirty="0">
                <a:solidFill>
                  <a:srgbClr val="111111"/>
                </a:solidFill>
                <a:effectLst/>
                <a:latin typeface="__Inter_a64ecd"/>
              </a:rPr>
              <a:t>.</a:t>
            </a:r>
          </a:p>
          <a:p>
            <a:endParaRPr lang="en-US" b="0" i="0" dirty="0">
              <a:solidFill>
                <a:srgbClr val="111111"/>
              </a:solidFill>
              <a:effectLst/>
              <a:latin typeface="__Inter_a64ecd"/>
            </a:endParaRPr>
          </a:p>
          <a:p>
            <a:r>
              <a:rPr lang="en-US" b="0" i="0" dirty="0">
                <a:solidFill>
                  <a:srgbClr val="111111"/>
                </a:solidFill>
                <a:effectLst/>
                <a:latin typeface="__Inter_a64ecd"/>
              </a:rPr>
              <a:t>Con: But is that bad, then you need to change your model to get the best our of DL, and not get asked about why the report is slow</a:t>
            </a:r>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17</a:t>
            </a:fld>
            <a:endParaRPr lang="en-DK"/>
          </a:p>
        </p:txBody>
      </p:sp>
    </p:spTree>
    <p:extLst>
      <p:ext uri="{BB962C8B-B14F-4D97-AF65-F5344CB8AC3E}">
        <p14:creationId xmlns:p14="http://schemas.microsoft.com/office/powerpoint/2010/main" val="303622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__Inter_a64ecd"/>
              </a:rPr>
              <a:t>Pay close attention to the Delta tables (#files, </a:t>
            </a:r>
            <a:r>
              <a:rPr lang="en-US" b="0" i="0" dirty="0" err="1">
                <a:solidFill>
                  <a:srgbClr val="111111"/>
                </a:solidFill>
                <a:effectLst/>
                <a:latin typeface="__Inter_a64ecd"/>
              </a:rPr>
              <a:t>rowgroups</a:t>
            </a:r>
            <a:r>
              <a:rPr lang="en-US" b="0" i="0" dirty="0">
                <a:solidFill>
                  <a:srgbClr val="111111"/>
                </a:solidFill>
                <a:effectLst/>
                <a:latin typeface="__Inter_a64ecd"/>
              </a:rPr>
              <a:t>, size etc.), as it will e.g. impact fallback as well as how well the Direct Lake performs well.</a:t>
            </a:r>
            <a:endParaRPr lang="en-US" dirty="0"/>
          </a:p>
          <a:p>
            <a:endParaRPr lang="en-US" dirty="0"/>
          </a:p>
          <a:p>
            <a:r>
              <a:rPr lang="en-US" dirty="0"/>
              <a:t>The spark Optimize is what helps bring the best performance </a:t>
            </a:r>
          </a:p>
          <a:p>
            <a:endParaRPr lang="en-US" dirty="0"/>
          </a:p>
          <a:p>
            <a:r>
              <a:rPr lang="en-US" dirty="0"/>
              <a:t>DataflowsGen2 seems to create one big parquet table which is suboptimal for Direct lake performance</a:t>
            </a:r>
          </a:p>
          <a:p>
            <a:endParaRPr lang="en-US" dirty="0"/>
          </a:p>
          <a:p>
            <a:r>
              <a:rPr lang="en-US" dirty="0"/>
              <a:t>You need to test and optimize your delta tables in Fabric to get the best performance on very big models.</a:t>
            </a:r>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18</a:t>
            </a:fld>
            <a:endParaRPr lang="en-DK"/>
          </a:p>
        </p:txBody>
      </p:sp>
    </p:spTree>
    <p:extLst>
      <p:ext uri="{BB962C8B-B14F-4D97-AF65-F5344CB8AC3E}">
        <p14:creationId xmlns:p14="http://schemas.microsoft.com/office/powerpoint/2010/main" val="2929679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20</a:t>
            </a:fld>
            <a:endParaRPr lang="en-DK"/>
          </a:p>
        </p:txBody>
      </p:sp>
    </p:spTree>
    <p:extLst>
      <p:ext uri="{BB962C8B-B14F-4D97-AF65-F5344CB8AC3E}">
        <p14:creationId xmlns:p14="http://schemas.microsoft.com/office/powerpoint/2010/main" val="3657773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Pageable: The data can be fully evicted from memory if they are not used in queries. </a:t>
            </a:r>
          </a:p>
          <a:p>
            <a:r>
              <a:rPr lang="en-US" dirty="0"/>
              <a:t>Resident: The data has been framed by the model and exists in the cold cache</a:t>
            </a:r>
          </a:p>
          <a:p>
            <a:r>
              <a:rPr lang="en-US" dirty="0"/>
              <a:t>Temperature: a scaled number indicating often the data is accessed by DAX queries</a:t>
            </a:r>
          </a:p>
          <a:p>
            <a:r>
              <a:rPr lang="en-US" dirty="0"/>
              <a:t>Last Accessed: The last time the column was used </a:t>
            </a:r>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22</a:t>
            </a:fld>
            <a:endParaRPr lang="en-DK"/>
          </a:p>
        </p:txBody>
      </p:sp>
    </p:spTree>
    <p:extLst>
      <p:ext uri="{BB962C8B-B14F-4D97-AF65-F5344CB8AC3E}">
        <p14:creationId xmlns:p14="http://schemas.microsoft.com/office/powerpoint/2010/main" val="1420725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23</a:t>
            </a:fld>
            <a:endParaRPr lang="en-DK"/>
          </a:p>
        </p:txBody>
      </p:sp>
    </p:spTree>
    <p:extLst>
      <p:ext uri="{BB962C8B-B14F-4D97-AF65-F5344CB8AC3E}">
        <p14:creationId xmlns:p14="http://schemas.microsoft.com/office/powerpoint/2010/main" val="1292341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24</a:t>
            </a:fld>
            <a:endParaRPr lang="en-DK"/>
          </a:p>
        </p:txBody>
      </p:sp>
    </p:spTree>
    <p:extLst>
      <p:ext uri="{BB962C8B-B14F-4D97-AF65-F5344CB8AC3E}">
        <p14:creationId xmlns:p14="http://schemas.microsoft.com/office/powerpoint/2010/main" val="2369571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2</a:t>
            </a:fld>
            <a:endParaRPr lang="en-DK"/>
          </a:p>
        </p:txBody>
      </p:sp>
    </p:spTree>
    <p:extLst>
      <p:ext uri="{BB962C8B-B14F-4D97-AF65-F5344CB8AC3E}">
        <p14:creationId xmlns:p14="http://schemas.microsoft.com/office/powerpoint/2010/main" val="346221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Daniel</a:t>
            </a:r>
            <a:endParaRPr lang="en-DK"/>
          </a:p>
        </p:txBody>
      </p:sp>
      <p:sp>
        <p:nvSpPr>
          <p:cNvPr id="4" name="Slide Number Placeholder 3"/>
          <p:cNvSpPr>
            <a:spLocks noGrp="1"/>
          </p:cNvSpPr>
          <p:nvPr>
            <p:ph type="sldNum" sz="quarter" idx="5"/>
          </p:nvPr>
        </p:nvSpPr>
        <p:spPr/>
        <p:txBody>
          <a:bodyPr/>
          <a:lstStyle/>
          <a:p>
            <a:fld id="{7DC1621F-CC1C-446A-AD9D-AC3E08604EEB}" type="slidenum">
              <a:rPr lang="en-DK" smtClean="0"/>
              <a:t>25</a:t>
            </a:fld>
            <a:endParaRPr lang="en-DK"/>
          </a:p>
        </p:txBody>
      </p:sp>
    </p:spTree>
    <p:extLst>
      <p:ext uri="{BB962C8B-B14F-4D97-AF65-F5344CB8AC3E}">
        <p14:creationId xmlns:p14="http://schemas.microsoft.com/office/powerpoint/2010/main" val="2695155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Daniel</a:t>
            </a:r>
            <a:br>
              <a:rPr lang="en-US"/>
            </a:br>
            <a:r>
              <a:rPr lang="en-US"/>
              <a:t>There is a full feature list available on docs.tabulareditor.com, I don’t expect you to be able to read this.</a:t>
            </a:r>
          </a:p>
          <a:p>
            <a:endParaRPr lang="en-US"/>
          </a:p>
          <a:p>
            <a:r>
              <a:rPr lang="en-US"/>
              <a:t>I’ll highlight a few:</a:t>
            </a:r>
          </a:p>
          <a:p>
            <a:pPr marL="171450" indent="-171450">
              <a:buFontTx/>
              <a:buChar char="-"/>
            </a:pPr>
            <a:r>
              <a:rPr lang="en-US"/>
              <a:t>Batch editing and renaming – such a time saver – is available in both versions</a:t>
            </a:r>
          </a:p>
          <a:p>
            <a:pPr marL="171450" indent="-171450">
              <a:buFontTx/>
              <a:buChar char="-"/>
            </a:pPr>
            <a:r>
              <a:rPr lang="en-US"/>
              <a:t>Save to folder, which enables you to “explode” your </a:t>
            </a:r>
            <a:r>
              <a:rPr lang="en-US" err="1"/>
              <a:t>model.bim</a:t>
            </a:r>
            <a:r>
              <a:rPr lang="en-US"/>
              <a:t> into hundreds of files – which is the cornerstone of doing this with DevOps and CI/CD – is in both editions</a:t>
            </a:r>
          </a:p>
          <a:p>
            <a:pPr marL="171450" indent="-171450">
              <a:buFontTx/>
              <a:buChar char="-"/>
            </a:pPr>
            <a:r>
              <a:rPr lang="en-US"/>
              <a:t>C# scripting and automation is in both – you’ll get better help in TE3, but can achieve the same in both</a:t>
            </a:r>
          </a:p>
          <a:p>
            <a:pPr marL="171450" indent="-171450">
              <a:buFontTx/>
              <a:buChar char="-"/>
            </a:pPr>
            <a:r>
              <a:rPr lang="en-US"/>
              <a:t>Using as an external tool for PBI Desktop is the same – we’ll get back to that later</a:t>
            </a:r>
          </a:p>
          <a:p>
            <a:pPr marL="171450" indent="-171450">
              <a:buFontTx/>
              <a:buChar char="-"/>
            </a:pPr>
            <a:endParaRPr lang="en-US"/>
          </a:p>
          <a:p>
            <a:pPr marL="171450" indent="-171450">
              <a:buFontTx/>
              <a:buChar char="-"/>
            </a:pPr>
            <a:r>
              <a:rPr lang="en-US"/>
              <a:t>But now we get to some of the more advanced features, that is only in TE3</a:t>
            </a:r>
          </a:p>
          <a:p>
            <a:pPr marL="628650" lvl="1" indent="-171450">
              <a:buFontTx/>
              <a:buChar char="-"/>
            </a:pPr>
            <a:r>
              <a:rPr lang="en-US"/>
              <a:t>DAX Editor with </a:t>
            </a:r>
            <a:r>
              <a:rPr lang="en-US" err="1"/>
              <a:t>intellisense</a:t>
            </a:r>
            <a:r>
              <a:rPr lang="en-US"/>
              <a:t>, allowing you to be more productive when writing your DAX and have validation right there while writing</a:t>
            </a:r>
          </a:p>
          <a:p>
            <a:pPr marL="628650" lvl="1" indent="-171450">
              <a:buFontTx/>
              <a:buChar char="-"/>
            </a:pPr>
            <a:r>
              <a:rPr lang="en-US"/>
              <a:t>It also allows you to work offline and still be able to create calculated columns/tables etc.</a:t>
            </a:r>
          </a:p>
          <a:p>
            <a:pPr marL="628650" lvl="1" indent="-171450">
              <a:buFontTx/>
              <a:buChar char="-"/>
            </a:pPr>
            <a:r>
              <a:rPr lang="en-US"/>
              <a:t>In TE2 you only work on the </a:t>
            </a:r>
            <a:r>
              <a:rPr lang="en-US" err="1"/>
              <a:t>datamodel</a:t>
            </a:r>
            <a:r>
              <a:rPr lang="en-US"/>
              <a:t>, but in TE3 you get a fully connected development experience and can both see your data, query it, and even debug why your DAX measures isn’t giving the result you expect</a:t>
            </a:r>
          </a:p>
          <a:p>
            <a:pPr marL="628650" lvl="1" indent="-171450">
              <a:buFontTx/>
              <a:buChar char="-"/>
            </a:pPr>
            <a:r>
              <a:rPr lang="en-US"/>
              <a:t>We can use the integrated Vertipaq analyzer to see data cardinality and use that to warn about doing certain things with high cardinality columns</a:t>
            </a:r>
          </a:p>
          <a:p>
            <a:pPr marL="628650" lvl="1" indent="-171450">
              <a:buFontTx/>
              <a:buChar char="-"/>
            </a:pPr>
            <a:r>
              <a:rPr lang="en-US"/>
              <a:t>And finally we have the worlds only debugger for DAX code – more on that later.</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E77D7904-A13C-4FC7-92AF-C64C67639E64}" type="slidenum">
              <a:rPr lang="en-GB" smtClean="0"/>
              <a:t>26</a:t>
            </a:fld>
            <a:endParaRPr lang="en-GB"/>
          </a:p>
        </p:txBody>
      </p:sp>
    </p:spTree>
    <p:extLst>
      <p:ext uri="{BB962C8B-B14F-4D97-AF65-F5344CB8AC3E}">
        <p14:creationId xmlns:p14="http://schemas.microsoft.com/office/powerpoint/2010/main" val="4237258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Morten</a:t>
            </a:r>
          </a:p>
          <a:p>
            <a:r>
              <a:rPr lang="en-US"/>
              <a:t>There are three primary ways in which Fabric </a:t>
            </a:r>
            <a:endParaRPr lang="en-DK"/>
          </a:p>
        </p:txBody>
      </p:sp>
      <p:sp>
        <p:nvSpPr>
          <p:cNvPr id="4" name="Slide Number Placeholder 3"/>
          <p:cNvSpPr>
            <a:spLocks noGrp="1"/>
          </p:cNvSpPr>
          <p:nvPr>
            <p:ph type="sldNum" sz="quarter" idx="5"/>
          </p:nvPr>
        </p:nvSpPr>
        <p:spPr/>
        <p:txBody>
          <a:bodyPr/>
          <a:lstStyle/>
          <a:p>
            <a:fld id="{7DC1621F-CC1C-446A-AD9D-AC3E08604EEB}" type="slidenum">
              <a:rPr lang="en-DK" smtClean="0"/>
              <a:t>27</a:t>
            </a:fld>
            <a:endParaRPr lang="en-DK"/>
          </a:p>
        </p:txBody>
      </p:sp>
    </p:spTree>
    <p:extLst>
      <p:ext uri="{BB962C8B-B14F-4D97-AF65-F5344CB8AC3E}">
        <p14:creationId xmlns:p14="http://schemas.microsoft.com/office/powerpoint/2010/main" val="3775159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1" i="0">
                <a:solidFill>
                  <a:srgbClr val="4E5652"/>
                </a:solidFill>
                <a:effectLst/>
                <a:latin typeface="Work Sans" pitchFamily="2" charset="0"/>
              </a:rPr>
              <a:t>Morten</a:t>
            </a:r>
          </a:p>
          <a:p>
            <a:pPr algn="l" fontAlgn="base">
              <a:buFont typeface="Arial" panose="020B0604020202020204" pitchFamily="34" charset="0"/>
              <a:buChar char="•"/>
            </a:pPr>
            <a:r>
              <a:rPr lang="en-US" b="1" i="0">
                <a:solidFill>
                  <a:srgbClr val="4E5652"/>
                </a:solidFill>
                <a:effectLst/>
                <a:latin typeface="Work Sans" pitchFamily="2" charset="0"/>
              </a:rPr>
              <a:t>Default datasets</a:t>
            </a:r>
            <a:r>
              <a:rPr lang="en-US" b="0" i="0">
                <a:solidFill>
                  <a:srgbClr val="4E5652"/>
                </a:solidFill>
                <a:effectLst/>
                <a:latin typeface="Work Sans" pitchFamily="2" charset="0"/>
              </a:rPr>
              <a:t>:</a:t>
            </a:r>
            <a:r>
              <a:rPr lang="en-US" b="1" i="0">
                <a:solidFill>
                  <a:srgbClr val="4E5652"/>
                </a:solidFill>
                <a:effectLst/>
                <a:latin typeface="Work Sans" pitchFamily="2" charset="0"/>
              </a:rPr>
              <a:t> </a:t>
            </a:r>
            <a:r>
              <a:rPr lang="en-US" b="0" i="0">
                <a:solidFill>
                  <a:srgbClr val="4E5652"/>
                </a:solidFill>
                <a:effectLst/>
                <a:latin typeface="Work Sans" pitchFamily="2" charset="0"/>
              </a:rPr>
              <a:t>Fabric items like </a:t>
            </a:r>
            <a:r>
              <a:rPr lang="en-US" b="0" i="0" u="sng" err="1">
                <a:solidFill>
                  <a:srgbClr val="4E5652"/>
                </a:solidFill>
                <a:effectLst/>
                <a:latin typeface="Work Sans" pitchFamily="2" charset="0"/>
                <a:hlinkClick r:id="rId3"/>
              </a:rPr>
              <a:t>Lakehouses</a:t>
            </a:r>
            <a:r>
              <a:rPr lang="en-US" b="0" i="0">
                <a:solidFill>
                  <a:srgbClr val="4E5652"/>
                </a:solidFill>
                <a:effectLst/>
                <a:latin typeface="Work Sans" pitchFamily="2" charset="0"/>
              </a:rPr>
              <a:t>, </a:t>
            </a:r>
            <a:r>
              <a:rPr lang="en-US" b="0" i="0" u="sng">
                <a:solidFill>
                  <a:srgbClr val="4E5652"/>
                </a:solidFill>
                <a:effectLst/>
                <a:latin typeface="Work Sans" pitchFamily="2" charset="0"/>
                <a:hlinkClick r:id="rId4"/>
              </a:rPr>
              <a:t>Data Warehouses</a:t>
            </a:r>
            <a:r>
              <a:rPr lang="en-US" b="0" i="0">
                <a:solidFill>
                  <a:srgbClr val="4E5652"/>
                </a:solidFill>
                <a:effectLst/>
                <a:latin typeface="Work Sans" pitchFamily="2" charset="0"/>
              </a:rPr>
              <a:t> and </a:t>
            </a:r>
            <a:r>
              <a:rPr lang="en-US" b="0" i="0" u="sng" err="1">
                <a:solidFill>
                  <a:srgbClr val="4E5652"/>
                </a:solidFill>
                <a:effectLst/>
                <a:latin typeface="Work Sans" pitchFamily="2" charset="0"/>
                <a:hlinkClick r:id="rId5"/>
              </a:rPr>
              <a:t>Datamarts</a:t>
            </a:r>
            <a:r>
              <a:rPr lang="en-US" b="0" i="0">
                <a:solidFill>
                  <a:srgbClr val="4E5652"/>
                </a:solidFill>
                <a:effectLst/>
                <a:latin typeface="Work Sans" pitchFamily="2" charset="0"/>
              </a:rPr>
              <a:t> generate </a:t>
            </a:r>
            <a:r>
              <a:rPr lang="en-US" b="0" i="1" u="sng">
                <a:solidFill>
                  <a:srgbClr val="4E5652"/>
                </a:solidFill>
                <a:effectLst/>
                <a:latin typeface="Work Sans" pitchFamily="2" charset="0"/>
                <a:hlinkClick r:id="rId6"/>
              </a:rPr>
              <a:t>default datasets</a:t>
            </a:r>
            <a:r>
              <a:rPr lang="en-US" b="0" i="0">
                <a:solidFill>
                  <a:srgbClr val="4E5652"/>
                </a:solidFill>
                <a:effectLst/>
                <a:latin typeface="Work Sans" pitchFamily="2" charset="0"/>
              </a:rPr>
              <a:t>. These datasets are created automatically so that you can quickly explore data with Power BI Reports, Notebooks or client tools. As more of these items are created, more default datasets will be produced. Managing these datasets will be important if they are used for downstream reporting or analytics. </a:t>
            </a:r>
          </a:p>
          <a:p>
            <a:pPr algn="l" fontAlgn="base">
              <a:buFont typeface="Arial" panose="020B0604020202020204" pitchFamily="34" charset="0"/>
              <a:buChar char="•"/>
            </a:pPr>
            <a:endParaRPr lang="en-US" b="0" i="0">
              <a:solidFill>
                <a:srgbClr val="4E5652"/>
              </a:solidFill>
              <a:effectLst/>
              <a:latin typeface="Work Sans" pitchFamily="2" charset="0"/>
            </a:endParaRPr>
          </a:p>
          <a:p>
            <a:pPr algn="l" fontAlgn="base">
              <a:buFont typeface="Arial" panose="020B0604020202020204" pitchFamily="34" charset="0"/>
              <a:buChar char="•"/>
            </a:pPr>
            <a:r>
              <a:rPr lang="en-US" b="1" i="0">
                <a:solidFill>
                  <a:srgbClr val="4E5652"/>
                </a:solidFill>
                <a:effectLst/>
                <a:latin typeface="Work Sans" pitchFamily="2" charset="0"/>
              </a:rPr>
              <a:t>Direct Lake datasets</a:t>
            </a:r>
            <a:r>
              <a:rPr lang="en-US" b="0" i="0">
                <a:solidFill>
                  <a:srgbClr val="4E5652"/>
                </a:solidFill>
                <a:effectLst/>
                <a:latin typeface="Work Sans" pitchFamily="2" charset="0"/>
              </a:rPr>
              <a:t>: The </a:t>
            </a:r>
            <a:r>
              <a:rPr lang="en-US" b="0" i="0" u="sng">
                <a:solidFill>
                  <a:srgbClr val="4E5652"/>
                </a:solidFill>
                <a:effectLst/>
                <a:latin typeface="Work Sans" pitchFamily="2" charset="0"/>
                <a:hlinkClick r:id="rId7"/>
              </a:rPr>
              <a:t>ease with which users can add data</a:t>
            </a:r>
            <a:r>
              <a:rPr lang="en-US" b="0" i="0">
                <a:solidFill>
                  <a:srgbClr val="4E5652"/>
                </a:solidFill>
                <a:effectLst/>
                <a:latin typeface="Work Sans" pitchFamily="2" charset="0"/>
              </a:rPr>
              <a:t> to </a:t>
            </a:r>
            <a:r>
              <a:rPr lang="en-US" b="0" i="0" u="sng" err="1">
                <a:solidFill>
                  <a:srgbClr val="4E5652"/>
                </a:solidFill>
                <a:effectLst/>
                <a:latin typeface="Work Sans" pitchFamily="2" charset="0"/>
                <a:hlinkClick r:id="rId8"/>
              </a:rPr>
              <a:t>OneLake</a:t>
            </a:r>
            <a:r>
              <a:rPr lang="en-US" b="0" i="0">
                <a:solidFill>
                  <a:srgbClr val="4E5652"/>
                </a:solidFill>
                <a:effectLst/>
                <a:latin typeface="Work Sans" pitchFamily="2" charset="0"/>
              </a:rPr>
              <a:t> and explore it with </a:t>
            </a:r>
            <a:r>
              <a:rPr lang="en-US" b="0" i="0" u="sng">
                <a:solidFill>
                  <a:srgbClr val="4E5652"/>
                </a:solidFill>
                <a:effectLst/>
                <a:latin typeface="Work Sans" pitchFamily="2" charset="0"/>
                <a:hlinkClick r:id="rId9"/>
              </a:rPr>
              <a:t>Direct Lake</a:t>
            </a:r>
            <a:r>
              <a:rPr lang="en-US" b="0" i="0">
                <a:solidFill>
                  <a:srgbClr val="4E5652"/>
                </a:solidFill>
                <a:effectLst/>
                <a:latin typeface="Work Sans" pitchFamily="2" charset="0"/>
              </a:rPr>
              <a:t> datasets – even from My Workspace – may lead to an increase in the prevalence of </a:t>
            </a:r>
            <a:r>
              <a:rPr lang="en-US" b="0" i="0" u="sng">
                <a:solidFill>
                  <a:srgbClr val="4E5652"/>
                </a:solidFill>
                <a:effectLst/>
                <a:latin typeface="Work Sans" pitchFamily="2" charset="0"/>
                <a:hlinkClick r:id="rId10"/>
              </a:rPr>
              <a:t>Personal BI</a:t>
            </a:r>
            <a:r>
              <a:rPr lang="en-US" b="0" i="0">
                <a:solidFill>
                  <a:srgbClr val="4E5652"/>
                </a:solidFill>
                <a:effectLst/>
                <a:latin typeface="Work Sans" pitchFamily="2" charset="0"/>
              </a:rPr>
              <a:t> and </a:t>
            </a:r>
            <a:r>
              <a:rPr lang="en-US" b="0" i="0" u="sng">
                <a:solidFill>
                  <a:srgbClr val="4E5652"/>
                </a:solidFill>
                <a:effectLst/>
                <a:latin typeface="Work Sans" pitchFamily="2" charset="0"/>
                <a:hlinkClick r:id="rId11"/>
              </a:rPr>
              <a:t>Prototyping</a:t>
            </a:r>
            <a:r>
              <a:rPr lang="en-US" b="0" i="0">
                <a:solidFill>
                  <a:srgbClr val="4E5652"/>
                </a:solidFill>
                <a:effectLst/>
                <a:latin typeface="Work Sans" pitchFamily="2" charset="0"/>
              </a:rPr>
              <a:t> Power BI usage scenarios. As more users store data in </a:t>
            </a:r>
            <a:r>
              <a:rPr lang="en-US" b="0" i="0" err="1">
                <a:solidFill>
                  <a:srgbClr val="4E5652"/>
                </a:solidFill>
                <a:effectLst/>
                <a:latin typeface="Work Sans" pitchFamily="2" charset="0"/>
              </a:rPr>
              <a:t>OneLake</a:t>
            </a:r>
            <a:r>
              <a:rPr lang="en-US" b="0" i="0">
                <a:solidFill>
                  <a:srgbClr val="4E5652"/>
                </a:solidFill>
                <a:effectLst/>
                <a:latin typeface="Work Sans" pitchFamily="2" charset="0"/>
              </a:rPr>
              <a:t>, more Power BI datasets will be created to explore and analyze this data. </a:t>
            </a:r>
          </a:p>
          <a:p>
            <a:pPr algn="l" fontAlgn="base">
              <a:buFont typeface="Arial" panose="020B0604020202020204" pitchFamily="34" charset="0"/>
              <a:buChar char="•"/>
            </a:pPr>
            <a:endParaRPr lang="en-US" b="0" i="0">
              <a:solidFill>
                <a:srgbClr val="4E5652"/>
              </a:solidFill>
              <a:effectLst/>
              <a:latin typeface="Work Sans" pitchFamily="2" charset="0"/>
            </a:endParaRPr>
          </a:p>
          <a:p>
            <a:pPr algn="l" fontAlgn="base">
              <a:buFont typeface="Arial" panose="020B0604020202020204" pitchFamily="34" charset="0"/>
              <a:buChar char="•"/>
            </a:pPr>
            <a:r>
              <a:rPr lang="en-US" b="1" i="0">
                <a:solidFill>
                  <a:srgbClr val="4E5652"/>
                </a:solidFill>
                <a:effectLst/>
                <a:latin typeface="Work Sans" pitchFamily="2" charset="0"/>
              </a:rPr>
              <a:t>Web authoring</a:t>
            </a:r>
            <a:r>
              <a:rPr lang="en-US" b="0" i="0">
                <a:solidFill>
                  <a:srgbClr val="4E5652"/>
                </a:solidFill>
                <a:effectLst/>
                <a:latin typeface="Work Sans" pitchFamily="2" charset="0"/>
              </a:rPr>
              <a:t>: Users can </a:t>
            </a:r>
            <a:r>
              <a:rPr lang="en-US" b="0" i="0" u="sng">
                <a:solidFill>
                  <a:srgbClr val="4E5652"/>
                </a:solidFill>
                <a:effectLst/>
                <a:latin typeface="Work Sans" pitchFamily="2" charset="0"/>
                <a:hlinkClick r:id="rId12"/>
              </a:rPr>
              <a:t>create and modify Power BI datasets from the browser</a:t>
            </a:r>
            <a:r>
              <a:rPr lang="en-US" b="0" i="0">
                <a:solidFill>
                  <a:srgbClr val="4E5652"/>
                </a:solidFill>
                <a:effectLst/>
                <a:latin typeface="Work Sans" pitchFamily="2" charset="0"/>
              </a:rPr>
              <a:t> by using the Power BI service. This opens dataset authoring to whole new populations of users who otherwise couldn’t use Power BI Desktop, before. Increasing the number of users who </a:t>
            </a:r>
            <a:r>
              <a:rPr lang="en-US" b="0" i="1">
                <a:solidFill>
                  <a:srgbClr val="4E5652"/>
                </a:solidFill>
                <a:effectLst/>
                <a:latin typeface="Work Sans" pitchFamily="2" charset="0"/>
              </a:rPr>
              <a:t>can</a:t>
            </a:r>
            <a:r>
              <a:rPr lang="en-US" b="0" i="0">
                <a:solidFill>
                  <a:srgbClr val="4E5652"/>
                </a:solidFill>
                <a:effectLst/>
                <a:latin typeface="Work Sans" pitchFamily="2" charset="0"/>
              </a:rPr>
              <a:t> author datasets will invariably lead to more datasets in general, over time. </a:t>
            </a:r>
          </a:p>
          <a:p>
            <a:pPr algn="l" fontAlgn="base">
              <a:buFont typeface="Arial" panose="020B0604020202020204" pitchFamily="34" charset="0"/>
              <a:buChar char="•"/>
            </a:pPr>
            <a:endParaRPr lang="en-US" b="0" i="0">
              <a:solidFill>
                <a:srgbClr val="4E5652"/>
              </a:solidFill>
              <a:effectLst/>
              <a:latin typeface="Work Sans" pitchFamily="2" charset="0"/>
            </a:endParaRPr>
          </a:p>
          <a:p>
            <a:pPr algn="l" fontAlgn="base">
              <a:buFont typeface="Arial" panose="020B0604020202020204" pitchFamily="34" charset="0"/>
              <a:buChar char="•"/>
            </a:pPr>
            <a:r>
              <a:rPr lang="en-US" b="1" i="0">
                <a:solidFill>
                  <a:srgbClr val="4E5652"/>
                </a:solidFill>
                <a:effectLst/>
                <a:latin typeface="Work Sans" pitchFamily="2" charset="0"/>
              </a:rPr>
              <a:t>New personas</a:t>
            </a:r>
            <a:r>
              <a:rPr lang="en-US" b="0" i="0">
                <a:solidFill>
                  <a:srgbClr val="4E5652"/>
                </a:solidFill>
                <a:effectLst/>
                <a:latin typeface="Work Sans" pitchFamily="2" charset="0"/>
              </a:rPr>
              <a:t>: With </a:t>
            </a:r>
            <a:r>
              <a:rPr lang="en-US" b="0" i="0" u="sng">
                <a:solidFill>
                  <a:srgbClr val="4E5652"/>
                </a:solidFill>
                <a:effectLst/>
                <a:latin typeface="Work Sans" pitchFamily="2" charset="0"/>
                <a:hlinkClick r:id="rId13"/>
              </a:rPr>
              <a:t>Notebooks</a:t>
            </a:r>
            <a:r>
              <a:rPr lang="en-US" b="0" i="0">
                <a:solidFill>
                  <a:srgbClr val="4E5652"/>
                </a:solidFill>
                <a:effectLst/>
                <a:latin typeface="Work Sans" pitchFamily="2" charset="0"/>
              </a:rPr>
              <a:t>, Data Scientists can easily connect to and leverage the business logic in Power BI datasets for their analyses and </a:t>
            </a:r>
            <a:r>
              <a:rPr lang="en-US" b="0" i="0" u="sng">
                <a:solidFill>
                  <a:srgbClr val="4E5652"/>
                </a:solidFill>
                <a:effectLst/>
                <a:latin typeface="Work Sans" pitchFamily="2" charset="0"/>
                <a:hlinkClick r:id="rId14"/>
              </a:rPr>
              <a:t>models</a:t>
            </a:r>
            <a:r>
              <a:rPr lang="en-US" b="0" i="0">
                <a:solidFill>
                  <a:srgbClr val="4E5652"/>
                </a:solidFill>
                <a:effectLst/>
                <a:latin typeface="Work Sans" pitchFamily="2" charset="0"/>
              </a:rPr>
              <a:t>. This is an entirely new user population that previously couldn’t easily connect to and benefit from datasets. Furthermore, these users can </a:t>
            </a:r>
            <a:r>
              <a:rPr lang="en-US" b="0" i="0" u="sng">
                <a:solidFill>
                  <a:srgbClr val="4E5652"/>
                </a:solidFill>
                <a:effectLst/>
                <a:latin typeface="Work Sans" pitchFamily="2" charset="0"/>
                <a:hlinkClick r:id="rId15"/>
              </a:rPr>
              <a:t>write their outputs back to </a:t>
            </a:r>
            <a:r>
              <a:rPr lang="en-US" b="0" i="0" u="sng" err="1">
                <a:solidFill>
                  <a:srgbClr val="4E5652"/>
                </a:solidFill>
                <a:effectLst/>
                <a:latin typeface="Work Sans" pitchFamily="2" charset="0"/>
                <a:hlinkClick r:id="rId15"/>
              </a:rPr>
              <a:t>OneLake</a:t>
            </a:r>
            <a:r>
              <a:rPr lang="en-US" b="0" i="0">
                <a:solidFill>
                  <a:srgbClr val="4E5652"/>
                </a:solidFill>
                <a:effectLst/>
                <a:latin typeface="Work Sans" pitchFamily="2" charset="0"/>
              </a:rPr>
              <a:t>, which can be immediately visible in Direct Lake datasets and connected reports. This native writeback functionality enables a number of exciting use-cases, such as simplifying implementation of basic predictive analytics in Power BI reporting. </a:t>
            </a:r>
          </a:p>
          <a:p>
            <a:endParaRPr lang="en-DK"/>
          </a:p>
        </p:txBody>
      </p:sp>
      <p:sp>
        <p:nvSpPr>
          <p:cNvPr id="4" name="Slide Number Placeholder 3"/>
          <p:cNvSpPr>
            <a:spLocks noGrp="1"/>
          </p:cNvSpPr>
          <p:nvPr>
            <p:ph type="sldNum" sz="quarter" idx="5"/>
          </p:nvPr>
        </p:nvSpPr>
        <p:spPr/>
        <p:txBody>
          <a:bodyPr/>
          <a:lstStyle/>
          <a:p>
            <a:fld id="{7DC1621F-CC1C-446A-AD9D-AC3E08604EEB}" type="slidenum">
              <a:rPr lang="en-DK" smtClean="0"/>
              <a:t>28</a:t>
            </a:fld>
            <a:endParaRPr lang="en-DK"/>
          </a:p>
        </p:txBody>
      </p:sp>
    </p:spTree>
    <p:extLst>
      <p:ext uri="{BB962C8B-B14F-4D97-AF65-F5344CB8AC3E}">
        <p14:creationId xmlns:p14="http://schemas.microsoft.com/office/powerpoint/2010/main" val="541528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1" i="0">
                <a:solidFill>
                  <a:srgbClr val="4E5652"/>
                </a:solidFill>
                <a:effectLst/>
                <a:latin typeface="Work Sans" pitchFamily="2" charset="0"/>
              </a:rPr>
              <a:t>Morten</a:t>
            </a:r>
          </a:p>
          <a:p>
            <a:pPr algn="l" fontAlgn="base">
              <a:buFont typeface="Arial" panose="020B0604020202020204" pitchFamily="34" charset="0"/>
              <a:buChar char="•"/>
            </a:pPr>
            <a:r>
              <a:rPr lang="en-US" b="1" i="0">
                <a:solidFill>
                  <a:srgbClr val="4E5652"/>
                </a:solidFill>
                <a:effectLst/>
                <a:latin typeface="Work Sans" pitchFamily="2" charset="0"/>
              </a:rPr>
              <a:t>More options</a:t>
            </a:r>
            <a:r>
              <a:rPr lang="en-US" b="0" i="0">
                <a:solidFill>
                  <a:srgbClr val="4E5652"/>
                </a:solidFill>
                <a:effectLst/>
                <a:latin typeface="Work Sans" pitchFamily="2" charset="0"/>
              </a:rPr>
              <a:t>: With Fabric, it’s now possible to have datasets with import, Direct Query, hybrid, and now Direct Lake storage mode. Each of these storage modes have their own use-cases and considerations. Managing these datasets will require a good understanding of their use-cases, considerations and limitations. </a:t>
            </a:r>
          </a:p>
          <a:p>
            <a:pPr algn="l" fontAlgn="base">
              <a:buFont typeface="Arial" panose="020B0604020202020204" pitchFamily="34" charset="0"/>
              <a:buChar char="•"/>
            </a:pPr>
            <a:endParaRPr lang="en-US" b="0" i="0">
              <a:solidFill>
                <a:srgbClr val="4E5652"/>
              </a:solidFill>
              <a:effectLst/>
              <a:latin typeface="Work Sans" pitchFamily="2" charset="0"/>
            </a:endParaRPr>
          </a:p>
          <a:p>
            <a:pPr algn="l" fontAlgn="base">
              <a:buFont typeface="Arial" panose="020B0604020202020204" pitchFamily="34" charset="0"/>
              <a:buChar char="•"/>
            </a:pPr>
            <a:r>
              <a:rPr lang="en-US" b="1" i="0">
                <a:solidFill>
                  <a:srgbClr val="4E5652"/>
                </a:solidFill>
                <a:effectLst/>
                <a:latin typeface="Work Sans" pitchFamily="2" charset="0"/>
              </a:rPr>
              <a:t>More datasets</a:t>
            </a:r>
            <a:r>
              <a:rPr lang="en-US" b="0" i="0">
                <a:solidFill>
                  <a:srgbClr val="4E5652"/>
                </a:solidFill>
                <a:effectLst/>
                <a:latin typeface="Work Sans" pitchFamily="2" charset="0"/>
              </a:rPr>
              <a:t>: As described in the previous section, Fabric will likely result in more datasets in an organization’s tenant. Supporting and managing these datasets requires robust tools and techniques. Programmatic management and optimization of datasets will be essential, for example by scanning datasets with the </a:t>
            </a:r>
            <a:r>
              <a:rPr lang="en-US" b="0" i="0" u="sng">
                <a:solidFill>
                  <a:srgbClr val="4E5652"/>
                </a:solidFill>
                <a:effectLst/>
                <a:latin typeface="Work Sans" pitchFamily="2" charset="0"/>
                <a:hlinkClick r:id="rId3"/>
              </a:rPr>
              <a:t>Best Practice Analyzer</a:t>
            </a:r>
            <a:r>
              <a:rPr lang="en-US" b="0" i="0">
                <a:solidFill>
                  <a:srgbClr val="4E5652"/>
                </a:solidFill>
                <a:effectLst/>
                <a:latin typeface="Work Sans" pitchFamily="2" charset="0"/>
              </a:rPr>
              <a:t>. </a:t>
            </a:r>
          </a:p>
          <a:p>
            <a:pPr algn="l" fontAlgn="base">
              <a:buFont typeface="Arial" panose="020B0604020202020204" pitchFamily="34" charset="0"/>
              <a:buChar char="•"/>
            </a:pPr>
            <a:endParaRPr lang="en-US" b="0" i="0">
              <a:solidFill>
                <a:srgbClr val="4E5652"/>
              </a:solidFill>
              <a:effectLst/>
              <a:latin typeface="Work Sans" pitchFamily="2" charset="0"/>
            </a:endParaRPr>
          </a:p>
          <a:p>
            <a:pPr algn="l" fontAlgn="base">
              <a:buFont typeface="Arial" panose="020B0604020202020204" pitchFamily="34" charset="0"/>
              <a:buChar char="•"/>
            </a:pPr>
            <a:r>
              <a:rPr lang="en-US" b="1" i="0">
                <a:solidFill>
                  <a:srgbClr val="4E5652"/>
                </a:solidFill>
                <a:effectLst/>
                <a:latin typeface="Work Sans" pitchFamily="2" charset="0"/>
              </a:rPr>
              <a:t>AI-driven DAX</a:t>
            </a:r>
            <a:r>
              <a:rPr lang="en-US" b="0" i="0">
                <a:solidFill>
                  <a:srgbClr val="4E5652"/>
                </a:solidFill>
                <a:effectLst/>
                <a:latin typeface="Work Sans" pitchFamily="2" charset="0"/>
              </a:rPr>
              <a:t>: Copilots and other generative AI tools will help self-service content creators write more sophisticated DAX expressions for measures, calculated columns and calculated tables. However, these AI tools will not be a replacement for core theoretical knowledge and critical thinking. Generative AI can produce code flawed in its performance or approach, as it will never perfectly understand or interpret the author’s intent and the full extent of their code’s use cases. Pro tools and mature methods will be needed to effectively debug these expressions and support these datasets. </a:t>
            </a:r>
          </a:p>
          <a:p>
            <a:endParaRPr lang="en-DK"/>
          </a:p>
        </p:txBody>
      </p:sp>
      <p:sp>
        <p:nvSpPr>
          <p:cNvPr id="4" name="Slide Number Placeholder 3"/>
          <p:cNvSpPr>
            <a:spLocks noGrp="1"/>
          </p:cNvSpPr>
          <p:nvPr>
            <p:ph type="sldNum" sz="quarter" idx="5"/>
          </p:nvPr>
        </p:nvSpPr>
        <p:spPr/>
        <p:txBody>
          <a:bodyPr/>
          <a:lstStyle/>
          <a:p>
            <a:fld id="{7DC1621F-CC1C-446A-AD9D-AC3E08604EEB}" type="slidenum">
              <a:rPr lang="en-DK" smtClean="0"/>
              <a:t>29</a:t>
            </a:fld>
            <a:endParaRPr lang="en-DK"/>
          </a:p>
        </p:txBody>
      </p:sp>
    </p:spTree>
    <p:extLst>
      <p:ext uri="{BB962C8B-B14F-4D97-AF65-F5344CB8AC3E}">
        <p14:creationId xmlns:p14="http://schemas.microsoft.com/office/powerpoint/2010/main" val="444371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Morten</a:t>
            </a:r>
            <a:endParaRPr lang="en-DK"/>
          </a:p>
        </p:txBody>
      </p:sp>
      <p:sp>
        <p:nvSpPr>
          <p:cNvPr id="4" name="Slide Number Placeholder 3"/>
          <p:cNvSpPr>
            <a:spLocks noGrp="1"/>
          </p:cNvSpPr>
          <p:nvPr>
            <p:ph type="sldNum" sz="quarter" idx="5"/>
          </p:nvPr>
        </p:nvSpPr>
        <p:spPr/>
        <p:txBody>
          <a:bodyPr/>
          <a:lstStyle/>
          <a:p>
            <a:fld id="{7DC1621F-CC1C-446A-AD9D-AC3E08604EEB}" type="slidenum">
              <a:rPr lang="en-DK" smtClean="0"/>
              <a:t>30</a:t>
            </a:fld>
            <a:endParaRPr lang="en-DK"/>
          </a:p>
        </p:txBody>
      </p:sp>
    </p:spTree>
    <p:extLst>
      <p:ext uri="{BB962C8B-B14F-4D97-AF65-F5344CB8AC3E}">
        <p14:creationId xmlns:p14="http://schemas.microsoft.com/office/powerpoint/2010/main" val="3410319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Daniel</a:t>
            </a:r>
            <a:endParaRPr lang="en-DK"/>
          </a:p>
        </p:txBody>
      </p:sp>
      <p:sp>
        <p:nvSpPr>
          <p:cNvPr id="4" name="Slide Number Placeholder 3"/>
          <p:cNvSpPr>
            <a:spLocks noGrp="1"/>
          </p:cNvSpPr>
          <p:nvPr>
            <p:ph type="sldNum" sz="quarter" idx="5"/>
          </p:nvPr>
        </p:nvSpPr>
        <p:spPr/>
        <p:txBody>
          <a:bodyPr/>
          <a:lstStyle/>
          <a:p>
            <a:fld id="{7DC1621F-CC1C-446A-AD9D-AC3E08604EEB}" type="slidenum">
              <a:rPr lang="en-DK" smtClean="0"/>
              <a:t>31</a:t>
            </a:fld>
            <a:endParaRPr lang="en-DK"/>
          </a:p>
        </p:txBody>
      </p:sp>
    </p:spTree>
    <p:extLst>
      <p:ext uri="{BB962C8B-B14F-4D97-AF65-F5344CB8AC3E}">
        <p14:creationId xmlns:p14="http://schemas.microsoft.com/office/powerpoint/2010/main" val="2025837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Daniel</a:t>
            </a:r>
            <a:endParaRPr lang="en-DK"/>
          </a:p>
        </p:txBody>
      </p:sp>
      <p:sp>
        <p:nvSpPr>
          <p:cNvPr id="4" name="Slide Number Placeholder 3"/>
          <p:cNvSpPr>
            <a:spLocks noGrp="1"/>
          </p:cNvSpPr>
          <p:nvPr>
            <p:ph type="sldNum" sz="quarter" idx="5"/>
          </p:nvPr>
        </p:nvSpPr>
        <p:spPr/>
        <p:txBody>
          <a:bodyPr/>
          <a:lstStyle/>
          <a:p>
            <a:fld id="{7DC1621F-CC1C-446A-AD9D-AC3E08604EEB}" type="slidenum">
              <a:rPr lang="en-DK" smtClean="0"/>
              <a:t>32</a:t>
            </a:fld>
            <a:endParaRPr lang="en-DK"/>
          </a:p>
        </p:txBody>
      </p:sp>
    </p:spTree>
    <p:extLst>
      <p:ext uri="{BB962C8B-B14F-4D97-AF65-F5344CB8AC3E}">
        <p14:creationId xmlns:p14="http://schemas.microsoft.com/office/powerpoint/2010/main" val="1259992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Daniel</a:t>
            </a:r>
            <a:endParaRPr lang="en-DK"/>
          </a:p>
        </p:txBody>
      </p:sp>
      <p:sp>
        <p:nvSpPr>
          <p:cNvPr id="4" name="Slide Number Placeholder 3"/>
          <p:cNvSpPr>
            <a:spLocks noGrp="1"/>
          </p:cNvSpPr>
          <p:nvPr>
            <p:ph type="sldNum" sz="quarter" idx="5"/>
          </p:nvPr>
        </p:nvSpPr>
        <p:spPr/>
        <p:txBody>
          <a:bodyPr/>
          <a:lstStyle/>
          <a:p>
            <a:fld id="{7DC1621F-CC1C-446A-AD9D-AC3E08604EEB}" type="slidenum">
              <a:rPr lang="en-DK" smtClean="0"/>
              <a:t>33</a:t>
            </a:fld>
            <a:endParaRPr lang="en-DK"/>
          </a:p>
        </p:txBody>
      </p:sp>
    </p:spTree>
    <p:extLst>
      <p:ext uri="{BB962C8B-B14F-4D97-AF65-F5344CB8AC3E}">
        <p14:creationId xmlns:p14="http://schemas.microsoft.com/office/powerpoint/2010/main" val="2152519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7DC1621F-CC1C-446A-AD9D-AC3E08604EEB}" type="slidenum">
              <a:rPr lang="en-DK" smtClean="0"/>
              <a:t>37</a:t>
            </a:fld>
            <a:endParaRPr lang="en-DK"/>
          </a:p>
        </p:txBody>
      </p:sp>
    </p:spTree>
    <p:extLst>
      <p:ext uri="{BB962C8B-B14F-4D97-AF65-F5344CB8AC3E}">
        <p14:creationId xmlns:p14="http://schemas.microsoft.com/office/powerpoint/2010/main" val="147356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3</a:t>
            </a:fld>
            <a:endParaRPr lang="en-DK"/>
          </a:p>
        </p:txBody>
      </p:sp>
    </p:spTree>
    <p:extLst>
      <p:ext uri="{BB962C8B-B14F-4D97-AF65-F5344CB8AC3E}">
        <p14:creationId xmlns:p14="http://schemas.microsoft.com/office/powerpoint/2010/main" val="533763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4</a:t>
            </a:fld>
            <a:endParaRPr lang="en-DK"/>
          </a:p>
        </p:txBody>
      </p:sp>
    </p:spTree>
    <p:extLst>
      <p:ext uri="{BB962C8B-B14F-4D97-AF65-F5344CB8AC3E}">
        <p14:creationId xmlns:p14="http://schemas.microsoft.com/office/powerpoint/2010/main" val="2736808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5</a:t>
            </a:fld>
            <a:endParaRPr lang="en-DK"/>
          </a:p>
        </p:txBody>
      </p:sp>
    </p:spTree>
    <p:extLst>
      <p:ext uri="{BB962C8B-B14F-4D97-AF65-F5344CB8AC3E}">
        <p14:creationId xmlns:p14="http://schemas.microsoft.com/office/powerpoint/2010/main" val="4274697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Direct Lake:</a:t>
            </a:r>
            <a:br>
              <a:rPr lang="en-US" dirty="0"/>
            </a:br>
            <a:br>
              <a:rPr lang="en-US" dirty="0"/>
            </a:br>
            <a:r>
              <a:rPr lang="en-US" dirty="0"/>
              <a:t>It is a new semantic model type, previously we had import, direct query, composite models</a:t>
            </a:r>
          </a:p>
          <a:p>
            <a:endParaRPr lang="en-US" dirty="0"/>
          </a:p>
          <a:p>
            <a:r>
              <a:rPr lang="en-US" dirty="0"/>
              <a:t>No need to import data in the last step of your </a:t>
            </a:r>
            <a:r>
              <a:rPr lang="en-US" dirty="0" err="1"/>
              <a:t>etl</a:t>
            </a:r>
            <a:r>
              <a:rPr lang="en-US" dirty="0"/>
              <a:t>, load it into your Lake house or warehouse and it is ready to be used.</a:t>
            </a:r>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6</a:t>
            </a:fld>
            <a:endParaRPr lang="en-DK"/>
          </a:p>
        </p:txBody>
      </p:sp>
    </p:spTree>
    <p:extLst>
      <p:ext uri="{BB962C8B-B14F-4D97-AF65-F5344CB8AC3E}">
        <p14:creationId xmlns:p14="http://schemas.microsoft.com/office/powerpoint/2010/main" val="384272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OneLake</a:t>
            </a:r>
            <a:r>
              <a:rPr lang="en-US" dirty="0"/>
              <a:t> data is stored in delta parquet files that are creating with your Lake house or </a:t>
            </a:r>
            <a:r>
              <a:rPr lang="en-US" dirty="0" err="1"/>
              <a:t>datawarehouse</a:t>
            </a:r>
            <a:r>
              <a:rPr lang="en-US" dirty="0"/>
              <a:t>.</a:t>
            </a:r>
          </a:p>
          <a:p>
            <a:endParaRPr lang="en-US" dirty="0"/>
          </a:p>
          <a:p>
            <a:r>
              <a:rPr lang="en-US" dirty="0"/>
              <a:t>Direct Lake is a semantic model that is directly on top of the lake house or </a:t>
            </a:r>
            <a:r>
              <a:rPr lang="en-US" dirty="0" err="1"/>
              <a:t>datawarehouse</a:t>
            </a:r>
            <a:r>
              <a:rPr lang="en-US" dirty="0"/>
              <a:t>. </a:t>
            </a:r>
          </a:p>
          <a:p>
            <a:endParaRPr lang="en-US" dirty="0"/>
          </a:p>
          <a:p>
            <a:r>
              <a:rPr lang="en-US" dirty="0"/>
              <a:t>Basically, Microsoft has rewritten the Power BI engine (</a:t>
            </a:r>
            <a:r>
              <a:rPr lang="en-US" dirty="0" err="1"/>
              <a:t>vertipaq</a:t>
            </a:r>
            <a:r>
              <a:rPr lang="en-US" dirty="0"/>
              <a:t>) to use the open format of delta instead of a </a:t>
            </a:r>
            <a:r>
              <a:rPr lang="en-US" dirty="0" err="1"/>
              <a:t>properity</a:t>
            </a:r>
            <a:r>
              <a:rPr lang="en-US" dirty="0"/>
              <a:t> column store based.</a:t>
            </a:r>
          </a:p>
          <a:p>
            <a:endParaRPr lang="en-US" dirty="0"/>
          </a:p>
          <a:p>
            <a:r>
              <a:rPr lang="en-US" dirty="0"/>
              <a:t>But it is still a regular semantic model that does all the same things as an import mode. </a:t>
            </a:r>
          </a:p>
          <a:p>
            <a:endParaRPr lang="en-US" dirty="0"/>
          </a:p>
          <a:p>
            <a:r>
              <a:rPr lang="en-US" dirty="0"/>
              <a:t>So we still need to develop the model which is where Tabular Editor comes in</a:t>
            </a:r>
          </a:p>
          <a:p>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7</a:t>
            </a:fld>
            <a:endParaRPr lang="en-DK"/>
          </a:p>
        </p:txBody>
      </p:sp>
    </p:spTree>
    <p:extLst>
      <p:ext uri="{BB962C8B-B14F-4D97-AF65-F5344CB8AC3E}">
        <p14:creationId xmlns:p14="http://schemas.microsoft.com/office/powerpoint/2010/main" val="3658789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9</a:t>
            </a:fld>
            <a:endParaRPr lang="en-DK"/>
          </a:p>
        </p:txBody>
      </p:sp>
    </p:spTree>
    <p:extLst>
      <p:ext uri="{BB962C8B-B14F-4D97-AF65-F5344CB8AC3E}">
        <p14:creationId xmlns:p14="http://schemas.microsoft.com/office/powerpoint/2010/main" val="3176079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Framing is the process of including newly added files to </a:t>
            </a:r>
            <a:r>
              <a:rPr lang="en-US" dirty="0" err="1"/>
              <a:t>onelake</a:t>
            </a:r>
            <a:r>
              <a:rPr lang="en-US" dirty="0"/>
              <a:t> in the Direct Lake model</a:t>
            </a:r>
          </a:p>
          <a:p>
            <a:endParaRPr lang="en-US" dirty="0"/>
          </a:p>
          <a:p>
            <a:r>
              <a:rPr lang="en-US" dirty="0"/>
              <a:t>Fabric automatically keeps this up to date, but it is a setting that can be disabled if needed</a:t>
            </a:r>
            <a:endParaRPr lang="en-DK" dirty="0"/>
          </a:p>
        </p:txBody>
      </p:sp>
      <p:sp>
        <p:nvSpPr>
          <p:cNvPr id="4" name="Slide Number Placeholder 3"/>
          <p:cNvSpPr>
            <a:spLocks noGrp="1"/>
          </p:cNvSpPr>
          <p:nvPr>
            <p:ph type="sldNum" sz="quarter" idx="5"/>
          </p:nvPr>
        </p:nvSpPr>
        <p:spPr/>
        <p:txBody>
          <a:bodyPr/>
          <a:lstStyle/>
          <a:p>
            <a:fld id="{7DC1621F-CC1C-446A-AD9D-AC3E08604EEB}" type="slidenum">
              <a:rPr lang="en-DK" smtClean="0"/>
              <a:t>11</a:t>
            </a:fld>
            <a:endParaRPr lang="en-DK"/>
          </a:p>
        </p:txBody>
      </p:sp>
    </p:spTree>
    <p:extLst>
      <p:ext uri="{BB962C8B-B14F-4D97-AF65-F5344CB8AC3E}">
        <p14:creationId xmlns:p14="http://schemas.microsoft.com/office/powerpoint/2010/main" val="962181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608CE8D9-FE2F-DFA6-B271-2C12F7DBF548}"/>
              </a:ext>
            </a:extLst>
          </p:cNvPr>
          <p:cNvSpPr>
            <a:spLocks noGrp="1"/>
          </p:cNvSpPr>
          <p:nvPr>
            <p:ph type="body" sz="quarter" idx="14" hasCustomPrompt="1"/>
          </p:nvPr>
        </p:nvSpPr>
        <p:spPr>
          <a:xfrm>
            <a:off x="254639" y="4224000"/>
            <a:ext cx="5737186" cy="1355725"/>
          </a:xfrm>
        </p:spPr>
        <p:txBody>
          <a:bodyPr>
            <a:normAutofit/>
          </a:bodyPr>
          <a:lstStyle>
            <a:lvl1pPr marL="0" indent="0">
              <a:buNone/>
              <a:defRPr sz="240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NAME</a:t>
            </a:r>
            <a:endParaRPr lang="en-GB"/>
          </a:p>
          <a:p>
            <a:pPr lvl="0"/>
            <a:r>
              <a:rPr lang="en-US"/>
              <a:t>CONFERENCE</a:t>
            </a:r>
            <a:endParaRPr lang="en-GB"/>
          </a:p>
          <a:p>
            <a:pPr lvl="0"/>
            <a:r>
              <a:rPr lang="en-US"/>
              <a:t>DATE OF PRESENTATION</a:t>
            </a:r>
            <a:endParaRPr lang="en-GB"/>
          </a:p>
        </p:txBody>
      </p:sp>
      <p:sp>
        <p:nvSpPr>
          <p:cNvPr id="2" name="Title 1">
            <a:extLst>
              <a:ext uri="{FF2B5EF4-FFF2-40B4-BE49-F238E27FC236}">
                <a16:creationId xmlns:a16="http://schemas.microsoft.com/office/drawing/2014/main" id="{A73A212C-EB5D-82D1-DECC-B5C07D42C0AD}"/>
              </a:ext>
            </a:extLst>
          </p:cNvPr>
          <p:cNvSpPr>
            <a:spLocks noGrp="1"/>
          </p:cNvSpPr>
          <p:nvPr>
            <p:ph type="ctrTitle" hasCustomPrompt="1"/>
          </p:nvPr>
        </p:nvSpPr>
        <p:spPr>
          <a:xfrm>
            <a:off x="254640" y="2129746"/>
            <a:ext cx="5737186" cy="1909823"/>
          </a:xfrm>
        </p:spPr>
        <p:txBody>
          <a:bodyPr anchor="t">
            <a:noAutofit/>
          </a:bodyPr>
          <a:lstStyle>
            <a:lvl1pPr marL="0" algn="l">
              <a:lnSpc>
                <a:spcPct val="100000"/>
              </a:lnSpc>
              <a:defRPr sz="8000" b="0">
                <a:latin typeface="Ubuntu" panose="020B0504030602030204" pitchFamily="34" charset="0"/>
              </a:defRPr>
            </a:lvl1pPr>
          </a:lstStyle>
          <a:p>
            <a:r>
              <a:rPr lang="en-US"/>
              <a:t>TITLE</a:t>
            </a:r>
            <a:endParaRPr lang="en-GB"/>
          </a:p>
        </p:txBody>
      </p:sp>
      <p:sp>
        <p:nvSpPr>
          <p:cNvPr id="3" name="Subtitle 2">
            <a:extLst>
              <a:ext uri="{FF2B5EF4-FFF2-40B4-BE49-F238E27FC236}">
                <a16:creationId xmlns:a16="http://schemas.microsoft.com/office/drawing/2014/main" id="{D72DDA3C-4D2B-DFEB-1651-D3412542E8FB}"/>
              </a:ext>
            </a:extLst>
          </p:cNvPr>
          <p:cNvSpPr>
            <a:spLocks noGrp="1"/>
          </p:cNvSpPr>
          <p:nvPr>
            <p:ph type="subTitle" idx="1" hasCustomPrompt="1"/>
          </p:nvPr>
        </p:nvSpPr>
        <p:spPr>
          <a:xfrm>
            <a:off x="254640" y="833382"/>
            <a:ext cx="5737185" cy="1112396"/>
          </a:xfrm>
        </p:spPr>
        <p:txBody>
          <a:bodyPr anchor="b"/>
          <a:lstStyle>
            <a:lvl1pPr marL="0" indent="0" algn="l">
              <a:buNone/>
              <a:defRPr sz="2400">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TALK SUBTITLE (IF ANY)</a:t>
            </a:r>
            <a:endParaRPr lang="en-GB"/>
          </a:p>
        </p:txBody>
      </p:sp>
      <p:sp>
        <p:nvSpPr>
          <p:cNvPr id="13" name="Picture Placeholder 12">
            <a:extLst>
              <a:ext uri="{FF2B5EF4-FFF2-40B4-BE49-F238E27FC236}">
                <a16:creationId xmlns:a16="http://schemas.microsoft.com/office/drawing/2014/main" id="{62726A80-197F-F4F0-998E-6EDE6ACBB35B}"/>
              </a:ext>
            </a:extLst>
          </p:cNvPr>
          <p:cNvSpPr>
            <a:spLocks noGrp="1"/>
          </p:cNvSpPr>
          <p:nvPr>
            <p:ph type="pic" sz="quarter" idx="13"/>
          </p:nvPr>
        </p:nvSpPr>
        <p:spPr>
          <a:xfrm>
            <a:off x="6160802" y="833382"/>
            <a:ext cx="5737186" cy="4746343"/>
          </a:xfrm>
        </p:spPr>
        <p:txBody>
          <a:bodyPr/>
          <a:lstStyle/>
          <a:p>
            <a:r>
              <a:rPr lang="en-US"/>
              <a:t>Click icon to add picture</a:t>
            </a:r>
            <a:endParaRPr lang="en-GB"/>
          </a:p>
        </p:txBody>
      </p:sp>
      <p:sp>
        <p:nvSpPr>
          <p:cNvPr id="14" name="Subtitle 2">
            <a:extLst>
              <a:ext uri="{FF2B5EF4-FFF2-40B4-BE49-F238E27FC236}">
                <a16:creationId xmlns:a16="http://schemas.microsoft.com/office/drawing/2014/main" id="{6813D9C4-5777-0198-1963-1389397BC628}"/>
              </a:ext>
            </a:extLst>
          </p:cNvPr>
          <p:cNvSpPr txBox="1">
            <a:spLocks/>
          </p:cNvSpPr>
          <p:nvPr/>
        </p:nvSpPr>
        <p:spPr>
          <a:xfrm>
            <a:off x="254640" y="4223537"/>
            <a:ext cx="5737185" cy="1356188"/>
          </a:xfrm>
          <a:prstGeom prst="rect">
            <a:avLst/>
          </a:prstGeom>
        </p:spPr>
        <p:txBody>
          <a:bodyPr vert="horz" lIns="91440" tIns="45720" rIns="91440" bIns="45720" rtlCol="0" anchor="b">
            <a:normAutofit/>
          </a:bodyPr>
          <a:lstStyle>
            <a:lvl1pPr indent="0">
              <a:lnSpc>
                <a:spcPct val="90000"/>
              </a:lnSpc>
              <a:spcBef>
                <a:spcPts val="1000"/>
              </a:spcBef>
              <a:buFont typeface="Arial" panose="020B0604020202020204" pitchFamily="34" charset="0"/>
              <a:buNone/>
              <a:defRPr sz="2400">
                <a:solidFill>
                  <a:srgbClr val="3B4244"/>
                </a:solidFill>
                <a:latin typeface="Futura PT Book" panose="020B0502020204020303" pitchFamily="34" charset="0"/>
              </a:defRPr>
            </a:lvl1pPr>
            <a:lvl2pPr indent="0" algn="ctr">
              <a:lnSpc>
                <a:spcPct val="90000"/>
              </a:lnSpc>
              <a:spcBef>
                <a:spcPts val="500"/>
              </a:spcBef>
              <a:buFont typeface="Arial" panose="020B0604020202020204" pitchFamily="34" charset="0"/>
              <a:buNone/>
              <a:defRPr sz="2000">
                <a:solidFill>
                  <a:srgbClr val="3B4244"/>
                </a:solidFill>
                <a:latin typeface="Futura PT Medium" panose="020B0602020204020303" pitchFamily="34" charset="0"/>
              </a:defRPr>
            </a:lvl2pPr>
            <a:lvl3pPr indent="0" algn="ctr">
              <a:lnSpc>
                <a:spcPct val="90000"/>
              </a:lnSpc>
              <a:spcBef>
                <a:spcPts val="500"/>
              </a:spcBef>
              <a:buFont typeface="Arial" panose="020B0604020202020204" pitchFamily="34" charset="0"/>
              <a:buNone/>
              <a:defRPr>
                <a:solidFill>
                  <a:srgbClr val="3B4244"/>
                </a:solidFill>
                <a:latin typeface="Futura PT Medium" panose="020B0602020204020303" pitchFamily="34" charset="0"/>
              </a:defRPr>
            </a:lvl3pPr>
            <a:lvl4pPr indent="0" algn="ctr">
              <a:lnSpc>
                <a:spcPct val="90000"/>
              </a:lnSpc>
              <a:spcBef>
                <a:spcPts val="500"/>
              </a:spcBef>
              <a:buFont typeface="Arial" panose="020B0604020202020204" pitchFamily="34" charset="0"/>
              <a:buNone/>
              <a:defRPr sz="1600">
                <a:solidFill>
                  <a:srgbClr val="3B4244"/>
                </a:solidFill>
                <a:latin typeface="Futura PT Medium" panose="020B0602020204020303" pitchFamily="34" charset="0"/>
              </a:defRPr>
            </a:lvl4pPr>
            <a:lvl5pPr indent="0" algn="ctr">
              <a:lnSpc>
                <a:spcPct val="90000"/>
              </a:lnSpc>
              <a:spcBef>
                <a:spcPts val="500"/>
              </a:spcBef>
              <a:buFont typeface="Arial" panose="020B0604020202020204" pitchFamily="34" charset="0"/>
              <a:buNone/>
              <a:defRPr sz="1600">
                <a:solidFill>
                  <a:srgbClr val="3B4244"/>
                </a:solidFill>
                <a:latin typeface="Futura PT Medium" panose="020B0602020204020303" pitchFamily="34" charset="0"/>
              </a:defRPr>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pPr lvl="0"/>
            <a:endParaRPr lang="en-GB">
              <a:latin typeface="Ubuntu" panose="020B050403060203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9203679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Hoofdstukdia_link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89822B3-EE03-2E43-ACEB-03B1A554BE9C}"/>
              </a:ext>
            </a:extLst>
          </p:cNvPr>
          <p:cNvSpPr>
            <a:spLocks noGrp="1"/>
          </p:cNvSpPr>
          <p:nvPr>
            <p:ph type="pic" sz="quarter" idx="14" hasCustomPrompt="1"/>
          </p:nvPr>
        </p:nvSpPr>
        <p:spPr>
          <a:xfrm>
            <a:off x="5338763" y="0"/>
            <a:ext cx="6853237" cy="6858000"/>
          </a:xfrm>
        </p:spPr>
        <p:txBody>
          <a:bodyPr/>
          <a:lstStyle>
            <a:lvl1pPr marL="0" indent="0">
              <a:buFontTx/>
              <a:buNone/>
              <a:defRPr/>
            </a:lvl1pPr>
          </a:lstStyle>
          <a:p>
            <a:r>
              <a:rPr lang="en-US"/>
              <a:t>[</a:t>
            </a:r>
            <a:r>
              <a:rPr lang="en-US" err="1"/>
              <a:t>Klik</a:t>
            </a:r>
            <a:r>
              <a:rPr lang="en-US"/>
              <a:t> op het pictogram om </a:t>
            </a:r>
            <a:r>
              <a:rPr lang="en-US" err="1"/>
              <a:t>een</a:t>
            </a:r>
            <a:r>
              <a:rPr lang="en-US"/>
              <a:t> </a:t>
            </a:r>
            <a:r>
              <a:rPr lang="en-US" err="1"/>
              <a:t>foto</a:t>
            </a:r>
            <a:r>
              <a:rPr lang="en-US"/>
              <a:t> in </a:t>
            </a:r>
            <a:r>
              <a:rPr lang="en-US" err="1"/>
              <a:t>te</a:t>
            </a:r>
            <a:r>
              <a:rPr lang="en-US"/>
              <a:t> </a:t>
            </a:r>
            <a:r>
              <a:rPr lang="en-US" err="1"/>
              <a:t>voegen</a:t>
            </a:r>
            <a:r>
              <a:rPr lang="en-US"/>
              <a:t>.]</a:t>
            </a:r>
          </a:p>
        </p:txBody>
      </p:sp>
      <p:sp>
        <p:nvSpPr>
          <p:cNvPr id="5" name="Slide Number Placeholder 4">
            <a:extLst>
              <a:ext uri="{FF2B5EF4-FFF2-40B4-BE49-F238E27FC236}">
                <a16:creationId xmlns:a16="http://schemas.microsoft.com/office/drawing/2014/main" id="{762F44E8-CBBB-5A40-9F73-8F44519B8BF2}"/>
              </a:ext>
            </a:extLst>
          </p:cNvPr>
          <p:cNvSpPr>
            <a:spLocks noGrp="1"/>
          </p:cNvSpPr>
          <p:nvPr>
            <p:ph type="sldNum" sz="quarter" idx="12"/>
          </p:nvPr>
        </p:nvSpPr>
        <p:spPr>
          <a:xfrm>
            <a:off x="11157644" y="6335897"/>
            <a:ext cx="517982" cy="252000"/>
          </a:xfrm>
          <a:prstGeom prst="rect">
            <a:avLst/>
          </a:prstGeom>
        </p:spPr>
        <p:txBody>
          <a:bodyPr/>
          <a:lstStyle/>
          <a:p>
            <a:fld id="{C0A6916B-9DDC-4C94-94A0-195559CCB923}" type="slidenum">
              <a:rPr lang="en-GB" smtClean="0"/>
              <a:pPr/>
              <a:t>‹#›</a:t>
            </a:fld>
            <a:endParaRPr lang="en-GB"/>
          </a:p>
        </p:txBody>
      </p:sp>
      <p:sp>
        <p:nvSpPr>
          <p:cNvPr id="7" name="Tijdelijke aanduiding voor tekst 6">
            <a:extLst>
              <a:ext uri="{FF2B5EF4-FFF2-40B4-BE49-F238E27FC236}">
                <a16:creationId xmlns:a16="http://schemas.microsoft.com/office/drawing/2014/main" id="{EF7E4E97-D138-E74D-AA3A-7D2C9B569945}"/>
              </a:ext>
            </a:extLst>
          </p:cNvPr>
          <p:cNvSpPr>
            <a:spLocks noGrp="1"/>
          </p:cNvSpPr>
          <p:nvPr>
            <p:ph type="body" sz="quarter" idx="13"/>
          </p:nvPr>
        </p:nvSpPr>
        <p:spPr>
          <a:xfrm>
            <a:off x="468299" y="2515051"/>
            <a:ext cx="4392000" cy="432000"/>
          </a:xfrm>
        </p:spPr>
        <p:txBody>
          <a:bodyPr/>
          <a:lstStyle>
            <a:lvl1pPr marL="0" indent="0">
              <a:buFontTx/>
              <a:buNone/>
              <a:defRPr sz="2400">
                <a:solidFill>
                  <a:schemeClr val="accent5"/>
                </a:solidFill>
              </a:defRPr>
            </a:lvl1pPr>
          </a:lstStyle>
          <a:p>
            <a:pPr lvl="0" algn="r"/>
            <a:r>
              <a:rPr lang="en-US"/>
              <a:t>Click to edit Master text styles</a:t>
            </a:r>
          </a:p>
        </p:txBody>
      </p:sp>
      <p:sp>
        <p:nvSpPr>
          <p:cNvPr id="8" name="Titel 7">
            <a:extLst>
              <a:ext uri="{FF2B5EF4-FFF2-40B4-BE49-F238E27FC236}">
                <a16:creationId xmlns:a16="http://schemas.microsoft.com/office/drawing/2014/main" id="{7590756D-C949-D043-B8EB-FA02B76CD94D}"/>
              </a:ext>
            </a:extLst>
          </p:cNvPr>
          <p:cNvSpPr>
            <a:spLocks noGrp="1"/>
          </p:cNvSpPr>
          <p:nvPr>
            <p:ph type="title"/>
          </p:nvPr>
        </p:nvSpPr>
        <p:spPr>
          <a:xfrm>
            <a:off x="468805" y="3008827"/>
            <a:ext cx="4391494" cy="2808000"/>
          </a:xfrm>
        </p:spPr>
        <p:txBody>
          <a:bodyPr/>
          <a:lstStyle>
            <a:lvl1pPr>
              <a:defRPr b="0" i="0">
                <a:latin typeface="Roboto Condensed Light" panose="02000000000000000000" pitchFamily="2" charset="0"/>
                <a:ea typeface="Roboto Condensed Light" panose="02000000000000000000" pitchFamily="2" charset="0"/>
              </a:defRPr>
            </a:lvl1pPr>
          </a:lstStyle>
          <a:p>
            <a:pPr algn="r"/>
            <a:r>
              <a:rPr lang="en-US" sz="3600"/>
              <a:t>Click to edit Master title style</a:t>
            </a:r>
            <a:endParaRPr lang="nl-NL" sz="3600" b="1">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12912322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98F229A-0211-4CBB-AEBF-DB8A126AAAA3}"/>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76964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38CEA-8DEB-2E6D-3ED1-37D35C21E6D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6A40B8C-A8C8-EF03-8F93-5D43214988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8869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45E6-4BAD-B894-4824-92FFA4CB1E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8690F05-2D43-43A8-D56B-1B59B45323FC}"/>
              </a:ext>
            </a:extLst>
          </p:cNvPr>
          <p:cNvSpPr>
            <a:spLocks noGrp="1"/>
          </p:cNvSpPr>
          <p:nvPr>
            <p:ph type="body" idx="1"/>
          </p:nvPr>
        </p:nvSpPr>
        <p:spPr>
          <a:xfrm>
            <a:off x="838200" y="463758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3788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64846-FE6A-6152-56D0-CA96C50063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F2A1538-97CF-0A5B-D5AC-E084309EEC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4E16A04-F36C-47E8-CFA7-DA7DE8A4C1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75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0706-AF06-8D32-C0AC-3AE94560960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D85A53-3AF5-EB3B-5F9A-192583E63B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32F39E-EBF8-D545-56BB-7D63E80CB5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59DEC96-D145-CCE4-56D6-91575225DE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77E716-B6B9-3A5E-9D5D-8723ACDB9F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88048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B80D-2F14-FDDC-A56A-1794A8E2463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472813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72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586CF-B28A-A84A-BF34-D8D4257223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6756D94-6BD8-8B7B-3E9C-CE298E3461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57F84C8-4E75-E9E0-945D-10135AA7C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113504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96183-55DC-2ABF-B80D-7FA9AB69AD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7761791-FA7B-0577-D1E9-32FD9298D3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A683F761-5940-1388-2A9D-99F87D0F1B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8260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8" name="Isosceles Triangle 7">
            <a:extLst>
              <a:ext uri="{FF2B5EF4-FFF2-40B4-BE49-F238E27FC236}">
                <a16:creationId xmlns:a16="http://schemas.microsoft.com/office/drawing/2014/main" id="{7B8C6731-601E-2174-7B29-3FA22B9CDE05}"/>
              </a:ext>
            </a:extLst>
          </p:cNvPr>
          <p:cNvSpPr/>
          <p:nvPr userDrawn="1"/>
        </p:nvSpPr>
        <p:spPr>
          <a:xfrm flipH="1">
            <a:off x="3235036" y="4918364"/>
            <a:ext cx="8956963" cy="1939636"/>
          </a:xfrm>
          <a:prstGeom prst="triangle">
            <a:avLst>
              <a:gd name="adj" fmla="val 0"/>
            </a:avLst>
          </a:prstGeom>
          <a:solidFill>
            <a:srgbClr val="00766E">
              <a:alpha val="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Isosceles Triangle 6">
            <a:extLst>
              <a:ext uri="{FF2B5EF4-FFF2-40B4-BE49-F238E27FC236}">
                <a16:creationId xmlns:a16="http://schemas.microsoft.com/office/drawing/2014/main" id="{4901BB52-93DB-3E30-A939-64F00B424AA7}"/>
              </a:ext>
            </a:extLst>
          </p:cNvPr>
          <p:cNvSpPr/>
          <p:nvPr userDrawn="1"/>
        </p:nvSpPr>
        <p:spPr>
          <a:xfrm>
            <a:off x="0" y="4918364"/>
            <a:ext cx="7529945" cy="1939636"/>
          </a:xfrm>
          <a:prstGeom prst="triangle">
            <a:avLst>
              <a:gd name="adj" fmla="val 0"/>
            </a:avLst>
          </a:prstGeom>
          <a:solidFill>
            <a:srgbClr val="FFFFFF">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7615DC77-D550-C3B1-5C20-A8BFD65FB420}"/>
              </a:ext>
            </a:extLst>
          </p:cNvPr>
          <p:cNvSpPr>
            <a:spLocks noGrp="1"/>
          </p:cNvSpPr>
          <p:nvPr>
            <p:ph type="title"/>
          </p:nvPr>
        </p:nvSpPr>
        <p:spPr>
          <a:xfrm>
            <a:off x="0" y="0"/>
            <a:ext cx="12192000" cy="1041722"/>
          </a:xfrm>
          <a:prstGeom prst="rect">
            <a:avLst/>
          </a:prstGeom>
        </p:spPr>
        <p:txBody>
          <a:bodyPr vert="horz" lIns="91440" tIns="45720" rIns="91440" bIns="45720" rtlCol="0" anchor="t">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312931-8F4B-C047-CE45-6C42BB043508}"/>
              </a:ext>
            </a:extLst>
          </p:cNvPr>
          <p:cNvSpPr>
            <a:spLocks noGrp="1"/>
          </p:cNvSpPr>
          <p:nvPr>
            <p:ph type="body" idx="1"/>
          </p:nvPr>
        </p:nvSpPr>
        <p:spPr>
          <a:xfrm>
            <a:off x="386787" y="1253331"/>
            <a:ext cx="1148883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778947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marL="274320" algn="l" defTabSz="914400" rtl="0" eaLnBrk="1" latinLnBrk="0" hangingPunct="1">
        <a:lnSpc>
          <a:spcPct val="150000"/>
        </a:lnSpc>
        <a:spcBef>
          <a:spcPts val="0"/>
        </a:spcBef>
        <a:buNone/>
        <a:defRPr sz="4400" kern="1200">
          <a:solidFill>
            <a:srgbClr val="00766E"/>
          </a:solidFill>
          <a:latin typeface="Ubuntu" panose="020B0504030602030204" pitchFamily="34" charset="0"/>
          <a:ea typeface="+mj-ea"/>
          <a:cs typeface="+mj-cs"/>
        </a:defRPr>
      </a:lvl1pPr>
    </p:titleStyle>
    <p:bodyStyle>
      <a:lvl1pPr marL="457200" indent="-457200" algn="l" defTabSz="914400" rtl="0" eaLnBrk="1" latinLnBrk="0" hangingPunct="1">
        <a:lnSpc>
          <a:spcPct val="150000"/>
        </a:lnSpc>
        <a:spcBef>
          <a:spcPts val="1000"/>
        </a:spcBef>
        <a:buFontTx/>
        <a:buBlip>
          <a:blip r:embed="rId13">
            <a:extLst>
              <a:ext uri="{96DAC541-7B7A-43D3-8B79-37D633B846F1}">
                <asvg:svgBlip xmlns:asvg="http://schemas.microsoft.com/office/drawing/2016/SVG/main" r:embed="rId14"/>
              </a:ext>
            </a:extLst>
          </a:blip>
        </a:buBlip>
        <a:defRPr sz="2800" kern="1200">
          <a:solidFill>
            <a:srgbClr val="3B4244"/>
          </a:solidFill>
          <a:latin typeface="Ubuntu" panose="020B0504030602030204" pitchFamily="34" charset="0"/>
          <a:ea typeface="+mn-ea"/>
          <a:cs typeface="+mn-cs"/>
        </a:defRPr>
      </a:lvl1pPr>
      <a:lvl2pPr marL="803275" indent="-228600" algn="l" defTabSz="914400" rtl="0" eaLnBrk="1" latinLnBrk="0" hangingPunct="1">
        <a:lnSpc>
          <a:spcPct val="150000"/>
        </a:lnSpc>
        <a:spcBef>
          <a:spcPts val="500"/>
        </a:spcBef>
        <a:buFont typeface="Open Sans" panose="020B0606030504020204" pitchFamily="34" charset="0"/>
        <a:buChar char="»"/>
        <a:defRPr sz="24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2pPr>
      <a:lvl3pPr marL="1260475" indent="-228600" algn="l" defTabSz="914400" rtl="0" eaLnBrk="1" latinLnBrk="0" hangingPunct="1">
        <a:lnSpc>
          <a:spcPct val="150000"/>
        </a:lnSpc>
        <a:spcBef>
          <a:spcPts val="500"/>
        </a:spcBef>
        <a:buFontTx/>
        <a:buBlip>
          <a:blip r:embed="rId15">
            <a:extLst>
              <a:ext uri="{96DAC541-7B7A-43D3-8B79-37D633B846F1}">
                <asvg:svgBlip xmlns:asvg="http://schemas.microsoft.com/office/drawing/2016/SVG/main" r:embed="rId16"/>
              </a:ext>
            </a:extLst>
          </a:blip>
        </a:buBlip>
        <a:defRPr sz="20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3pPr>
      <a:lvl4pPr marL="1717675" indent="-228600" algn="l" defTabSz="914400" rtl="0" eaLnBrk="1" latinLnBrk="0" hangingPunct="1">
        <a:lnSpc>
          <a:spcPct val="150000"/>
        </a:lnSpc>
        <a:spcBef>
          <a:spcPts val="500"/>
        </a:spcBef>
        <a:buFont typeface="Arial" panose="020B0604020202020204" pitchFamily="34" charset="0"/>
        <a:buChar char="•"/>
        <a:defRPr sz="18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4pPr>
      <a:lvl5pPr marL="2174875" indent="-228600" algn="l" defTabSz="914400" rtl="0" eaLnBrk="1" latinLnBrk="0" hangingPunct="1">
        <a:lnSpc>
          <a:spcPct val="150000"/>
        </a:lnSpc>
        <a:spcBef>
          <a:spcPts val="500"/>
        </a:spcBef>
        <a:buFont typeface="Arial" panose="020B0604020202020204" pitchFamily="34" charset="0"/>
        <a:buChar char="•"/>
        <a:defRPr sz="18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5.svg"/><Relationship Id="rId9" Type="http://schemas.openxmlformats.org/officeDocument/2006/relationships/image" Target="../media/image28.sv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5.svg"/><Relationship Id="rId9" Type="http://schemas.openxmlformats.org/officeDocument/2006/relationships/image" Target="../media/image28.sv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hyperlink" Target="https://blog.crossjoin.co.uk/2023/10/08/what-does-it-mean-to-refresh-a-direct-lake-power-bi-dataset-in-fabric/" TargetMode="External"/><Relationship Id="rId5" Type="http://schemas.openxmlformats.org/officeDocument/2006/relationships/image" Target="../media/image17.png"/><Relationship Id="rId10" Type="http://schemas.openxmlformats.org/officeDocument/2006/relationships/hyperlink" Target="https://data-marc.com/2023/10/09/exploring-direct-lake-framing-and-warm-up-data-using-semantic-link-in-fabric-notebooks/" TargetMode="External"/><Relationship Id="rId4" Type="http://schemas.openxmlformats.org/officeDocument/2006/relationships/image" Target="../media/image15.svg"/><Relationship Id="rId9" Type="http://schemas.openxmlformats.org/officeDocument/2006/relationships/image" Target="../media/image2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fabric.guru/controlling-direct-lake-fallback-behavior?source=more_articles_bottom_blog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18/10/relationships/comments" Target="../comments/modernComment_470_903D2078.xml"/><Relationship Id="rId7" Type="http://schemas.openxmlformats.org/officeDocument/2006/relationships/image" Target="../media/image4.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18" Type="http://schemas.openxmlformats.org/officeDocument/2006/relationships/image" Target="../media/image2.svg"/><Relationship Id="rId3" Type="http://schemas.microsoft.com/office/2018/10/relationships/comments" Target="../comments/modernComment_175_B81CE765.xml"/><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image" Target="../media/image1.png"/><Relationship Id="rId2" Type="http://schemas.openxmlformats.org/officeDocument/2006/relationships/notesSlide" Target="../notesSlides/notesSlide25.xml"/><Relationship Id="rId16" Type="http://schemas.openxmlformats.org/officeDocument/2006/relationships/image" Target="../media/image13.svg"/><Relationship Id="rId1" Type="http://schemas.openxmlformats.org/officeDocument/2006/relationships/slideLayout" Target="../slideLayouts/slideLayout2.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12.png"/><Relationship Id="rId10" Type="http://schemas.openxmlformats.org/officeDocument/2006/relationships/image" Target="../media/image45.svg"/><Relationship Id="rId19" Type="http://schemas.openxmlformats.org/officeDocument/2006/relationships/image" Target="../media/image50.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svg"/></Relationships>
</file>

<file path=ppt/slides/_rels/slide3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29.png"/><Relationship Id="rId3" Type="http://schemas.openxmlformats.org/officeDocument/2006/relationships/image" Target="../media/image8.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9.sv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27.xml"/><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62.svg"/><Relationship Id="rId11" Type="http://schemas.openxmlformats.org/officeDocument/2006/relationships/image" Target="../media/image67.svg"/><Relationship Id="rId5" Type="http://schemas.openxmlformats.org/officeDocument/2006/relationships/image" Target="../media/image61.png"/><Relationship Id="rId15" Type="http://schemas.openxmlformats.org/officeDocument/2006/relationships/image" Target="../media/image71.svg"/><Relationship Id="rId10" Type="http://schemas.openxmlformats.org/officeDocument/2006/relationships/image" Target="../media/image66.png"/><Relationship Id="rId4" Type="http://schemas.openxmlformats.org/officeDocument/2006/relationships/image" Target="../media/image60.svg"/><Relationship Id="rId9" Type="http://schemas.openxmlformats.org/officeDocument/2006/relationships/image" Target="../media/image65.svg"/><Relationship Id="rId14" Type="http://schemas.openxmlformats.org/officeDocument/2006/relationships/image" Target="../media/image70.png"/></Relationships>
</file>

<file path=ppt/slides/_rels/slide33.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1.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69.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6.svg"/><Relationship Id="rId11" Type="http://schemas.openxmlformats.org/officeDocument/2006/relationships/image" Target="../media/image68.png"/><Relationship Id="rId5" Type="http://schemas.openxmlformats.org/officeDocument/2006/relationships/image" Target="../media/image75.png"/><Relationship Id="rId15" Type="http://schemas.openxmlformats.org/officeDocument/2006/relationships/image" Target="../media/image83.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2.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3" Type="http://schemas.openxmlformats.org/officeDocument/2006/relationships/image" Target="../media/image87.svg"/><Relationship Id="rId18" Type="http://schemas.openxmlformats.org/officeDocument/2006/relationships/image" Target="../media/image92.png"/><Relationship Id="rId26" Type="http://schemas.openxmlformats.org/officeDocument/2006/relationships/image" Target="../media/image100.svg"/><Relationship Id="rId3" Type="http://schemas.microsoft.com/office/2018/10/relationships/comments" Target="../comments/modernComment_173_FE50F69A.xml"/><Relationship Id="rId21" Type="http://schemas.openxmlformats.org/officeDocument/2006/relationships/image" Target="../media/image95.svg"/><Relationship Id="rId34" Type="http://schemas.openxmlformats.org/officeDocument/2006/relationships/image" Target="../media/image107.png"/><Relationship Id="rId7" Type="http://schemas.openxmlformats.org/officeDocument/2006/relationships/image" Target="../media/image15.svg"/><Relationship Id="rId12" Type="http://schemas.openxmlformats.org/officeDocument/2006/relationships/image" Target="../media/image86.png"/><Relationship Id="rId17" Type="http://schemas.openxmlformats.org/officeDocument/2006/relationships/image" Target="../media/image91.svg"/><Relationship Id="rId25" Type="http://schemas.openxmlformats.org/officeDocument/2006/relationships/image" Target="../media/image99.png"/><Relationship Id="rId33" Type="http://schemas.openxmlformats.org/officeDocument/2006/relationships/image" Target="../media/image106.svg"/><Relationship Id="rId2" Type="http://schemas.openxmlformats.org/officeDocument/2006/relationships/notesSlide" Target="../notesSlides/notesSlide29.xml"/><Relationship Id="rId16" Type="http://schemas.openxmlformats.org/officeDocument/2006/relationships/image" Target="../media/image90.png"/><Relationship Id="rId20" Type="http://schemas.openxmlformats.org/officeDocument/2006/relationships/image" Target="../media/image94.png"/><Relationship Id="rId29"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85.svg"/><Relationship Id="rId24" Type="http://schemas.openxmlformats.org/officeDocument/2006/relationships/image" Target="../media/image98.png"/><Relationship Id="rId32" Type="http://schemas.openxmlformats.org/officeDocument/2006/relationships/image" Target="../media/image105.png"/><Relationship Id="rId5" Type="http://schemas.openxmlformats.org/officeDocument/2006/relationships/image" Target="../media/image2.svg"/><Relationship Id="rId15" Type="http://schemas.openxmlformats.org/officeDocument/2006/relationships/image" Target="../media/image89.svg"/><Relationship Id="rId23" Type="http://schemas.openxmlformats.org/officeDocument/2006/relationships/image" Target="../media/image97.svg"/><Relationship Id="rId28" Type="http://schemas.openxmlformats.org/officeDocument/2006/relationships/image" Target="../media/image102.svg"/><Relationship Id="rId10" Type="http://schemas.openxmlformats.org/officeDocument/2006/relationships/image" Target="../media/image84.png"/><Relationship Id="rId19" Type="http://schemas.openxmlformats.org/officeDocument/2006/relationships/image" Target="../media/image93.svg"/><Relationship Id="rId31" Type="http://schemas.openxmlformats.org/officeDocument/2006/relationships/image" Target="../media/image104.svg"/><Relationship Id="rId4" Type="http://schemas.openxmlformats.org/officeDocument/2006/relationships/image" Target="../media/image1.png"/><Relationship Id="rId9" Type="http://schemas.openxmlformats.org/officeDocument/2006/relationships/image" Target="../media/image9.sv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103.png"/><Relationship Id="rId35" Type="http://schemas.openxmlformats.org/officeDocument/2006/relationships/image" Target="../media/image108.svg"/><Relationship Id="rId8" Type="http://schemas.openxmlformats.org/officeDocument/2006/relationships/image" Target="../media/image8.png"/></Relationships>
</file>

<file path=ppt/slides/_rels/slide38.xml.rels><?xml version="1.0" encoding="UTF-8" standalone="yes"?>
<Relationships xmlns="http://schemas.openxmlformats.org/package/2006/relationships"><Relationship Id="rId13" Type="http://schemas.openxmlformats.org/officeDocument/2006/relationships/image" Target="../media/image76.svg"/><Relationship Id="rId18" Type="http://schemas.openxmlformats.org/officeDocument/2006/relationships/image" Target="../media/image52.svg"/><Relationship Id="rId26" Type="http://schemas.openxmlformats.org/officeDocument/2006/relationships/image" Target="../media/image80.svg"/><Relationship Id="rId21" Type="http://schemas.openxmlformats.org/officeDocument/2006/relationships/image" Target="../media/image53.png"/><Relationship Id="rId34" Type="http://schemas.openxmlformats.org/officeDocument/2006/relationships/image" Target="../media/image58.svg"/><Relationship Id="rId7" Type="http://schemas.openxmlformats.org/officeDocument/2006/relationships/image" Target="../media/image60.svg"/><Relationship Id="rId12" Type="http://schemas.openxmlformats.org/officeDocument/2006/relationships/image" Target="../media/image75.png"/><Relationship Id="rId17" Type="http://schemas.openxmlformats.org/officeDocument/2006/relationships/image" Target="../media/image51.png"/><Relationship Id="rId25" Type="http://schemas.openxmlformats.org/officeDocument/2006/relationships/image" Target="../media/image79.png"/><Relationship Id="rId33" Type="http://schemas.openxmlformats.org/officeDocument/2006/relationships/image" Target="../media/image57.png"/><Relationship Id="rId2" Type="http://schemas.openxmlformats.org/officeDocument/2006/relationships/image" Target="../media/image1.png"/><Relationship Id="rId16" Type="http://schemas.openxmlformats.org/officeDocument/2006/relationships/image" Target="../media/image65.svg"/><Relationship Id="rId20" Type="http://schemas.openxmlformats.org/officeDocument/2006/relationships/image" Target="../media/image78.svg"/><Relationship Id="rId29"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74.svg"/><Relationship Id="rId24" Type="http://schemas.openxmlformats.org/officeDocument/2006/relationships/image" Target="../media/image56.svg"/><Relationship Id="rId32" Type="http://schemas.openxmlformats.org/officeDocument/2006/relationships/image" Target="../media/image71.svg"/><Relationship Id="rId37" Type="http://schemas.openxmlformats.org/officeDocument/2006/relationships/image" Target="../media/image82.svg"/><Relationship Id="rId5" Type="http://schemas.openxmlformats.org/officeDocument/2006/relationships/image" Target="../media/image9.svg"/><Relationship Id="rId15" Type="http://schemas.openxmlformats.org/officeDocument/2006/relationships/image" Target="../media/image64.png"/><Relationship Id="rId23" Type="http://schemas.openxmlformats.org/officeDocument/2006/relationships/image" Target="../media/image55.png"/><Relationship Id="rId28" Type="http://schemas.openxmlformats.org/officeDocument/2006/relationships/image" Target="../media/image67.svg"/><Relationship Id="rId36" Type="http://schemas.openxmlformats.org/officeDocument/2006/relationships/image" Target="../media/image81.png"/><Relationship Id="rId10" Type="http://schemas.openxmlformats.org/officeDocument/2006/relationships/image" Target="../media/image73.png"/><Relationship Id="rId19" Type="http://schemas.openxmlformats.org/officeDocument/2006/relationships/image" Target="../media/image77.png"/><Relationship Id="rId31" Type="http://schemas.openxmlformats.org/officeDocument/2006/relationships/image" Target="../media/image70.png"/><Relationship Id="rId4" Type="http://schemas.openxmlformats.org/officeDocument/2006/relationships/image" Target="../media/image8.png"/><Relationship Id="rId9" Type="http://schemas.openxmlformats.org/officeDocument/2006/relationships/image" Target="../media/image62.svg"/><Relationship Id="rId14" Type="http://schemas.openxmlformats.org/officeDocument/2006/relationships/image" Target="../media/image63.png"/><Relationship Id="rId22" Type="http://schemas.openxmlformats.org/officeDocument/2006/relationships/image" Target="../media/image54.svg"/><Relationship Id="rId27" Type="http://schemas.openxmlformats.org/officeDocument/2006/relationships/image" Target="../media/image66.png"/><Relationship Id="rId30" Type="http://schemas.openxmlformats.org/officeDocument/2006/relationships/image" Target="../media/image69.svg"/><Relationship Id="rId35" Type="http://schemas.openxmlformats.org/officeDocument/2006/relationships/image" Target="../media/image83.png"/><Relationship Id="rId8" Type="http://schemas.openxmlformats.org/officeDocument/2006/relationships/image" Target="../media/image61.png"/><Relationship Id="rId3" Type="http://schemas.openxmlformats.org/officeDocument/2006/relationships/image" Target="../media/image2.svg"/></Relationships>
</file>

<file path=ppt/slides/_rels/slide39.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2.svg"/><Relationship Id="rId21" Type="http://schemas.openxmlformats.org/officeDocument/2006/relationships/image" Target="../media/image117.svg"/><Relationship Id="rId7" Type="http://schemas.openxmlformats.org/officeDocument/2006/relationships/image" Target="../media/image59.png"/><Relationship Id="rId12" Type="http://schemas.openxmlformats.org/officeDocument/2006/relationships/image" Target="../media/image76.svg"/><Relationship Id="rId17" Type="http://schemas.openxmlformats.org/officeDocument/2006/relationships/image" Target="../media/image113.svg"/><Relationship Id="rId2" Type="http://schemas.openxmlformats.org/officeDocument/2006/relationships/image" Target="../media/image1.png"/><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75.png"/><Relationship Id="rId5" Type="http://schemas.openxmlformats.org/officeDocument/2006/relationships/image" Target="../media/image8.png"/><Relationship Id="rId15" Type="http://schemas.openxmlformats.org/officeDocument/2006/relationships/image" Target="../media/image111.svg"/><Relationship Id="rId10" Type="http://schemas.openxmlformats.org/officeDocument/2006/relationships/image" Target="../media/image18.svg"/><Relationship Id="rId19" Type="http://schemas.openxmlformats.org/officeDocument/2006/relationships/image" Target="../media/image115.svg"/><Relationship Id="rId4" Type="http://schemas.openxmlformats.org/officeDocument/2006/relationships/image" Target="../media/image29.png"/><Relationship Id="rId9" Type="http://schemas.openxmlformats.org/officeDocument/2006/relationships/image" Target="../media/image17.png"/><Relationship Id="rId14" Type="http://schemas.openxmlformats.org/officeDocument/2006/relationships/image" Target="../media/image11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41.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7.png"/><Relationship Id="rId3" Type="http://schemas.openxmlformats.org/officeDocument/2006/relationships/image" Target="../media/image2.svg"/><Relationship Id="rId7" Type="http://schemas.openxmlformats.org/officeDocument/2006/relationships/image" Target="../media/image122.svg"/><Relationship Id="rId12"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svg"/><Relationship Id="rId14" Type="http://schemas.openxmlformats.org/officeDocument/2006/relationships/image" Target="../media/image128.png"/></Relationships>
</file>

<file path=ppt/slides/_rels/slide42.xml.rels><?xml version="1.0" encoding="UTF-8" standalone="yes"?>
<Relationships xmlns="http://schemas.openxmlformats.org/package/2006/relationships"><Relationship Id="rId8" Type="http://schemas.openxmlformats.org/officeDocument/2006/relationships/image" Target="../media/image131.svg"/><Relationship Id="rId13" Type="http://schemas.openxmlformats.org/officeDocument/2006/relationships/image" Target="../media/image136.png"/><Relationship Id="rId18" Type="http://schemas.openxmlformats.org/officeDocument/2006/relationships/image" Target="../media/image140.png"/><Relationship Id="rId3" Type="http://schemas.openxmlformats.org/officeDocument/2006/relationships/image" Target="../media/image2.svg"/><Relationship Id="rId21" Type="http://schemas.openxmlformats.org/officeDocument/2006/relationships/image" Target="../media/image143.png"/><Relationship Id="rId7" Type="http://schemas.openxmlformats.org/officeDocument/2006/relationships/image" Target="../media/image130.png"/><Relationship Id="rId12" Type="http://schemas.openxmlformats.org/officeDocument/2006/relationships/image" Target="../media/image135.svg"/><Relationship Id="rId17" Type="http://schemas.openxmlformats.org/officeDocument/2006/relationships/image" Target="../media/image139.png"/><Relationship Id="rId2" Type="http://schemas.openxmlformats.org/officeDocument/2006/relationships/image" Target="../media/image1.png"/><Relationship Id="rId16" Type="http://schemas.openxmlformats.org/officeDocument/2006/relationships/image" Target="../media/image50.png"/><Relationship Id="rId20"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9.svg"/><Relationship Id="rId15" Type="http://schemas.openxmlformats.org/officeDocument/2006/relationships/image" Target="../media/image138.png"/><Relationship Id="rId23" Type="http://schemas.openxmlformats.org/officeDocument/2006/relationships/image" Target="../media/image145.png"/><Relationship Id="rId10" Type="http://schemas.openxmlformats.org/officeDocument/2006/relationships/image" Target="../media/image133.svg"/><Relationship Id="rId19" Type="http://schemas.openxmlformats.org/officeDocument/2006/relationships/image" Target="../media/image141.png"/><Relationship Id="rId4" Type="http://schemas.openxmlformats.org/officeDocument/2006/relationships/image" Target="../media/image8.png"/><Relationship Id="rId9" Type="http://schemas.openxmlformats.org/officeDocument/2006/relationships/image" Target="../media/image132.png"/><Relationship Id="rId14" Type="http://schemas.openxmlformats.org/officeDocument/2006/relationships/image" Target="../media/image137.svg"/><Relationship Id="rId22" Type="http://schemas.openxmlformats.org/officeDocument/2006/relationships/image" Target="../media/image144.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svg"/><Relationship Id="rId11" Type="http://schemas.openxmlformats.org/officeDocument/2006/relationships/image" Target="../media/image18.svg"/><Relationship Id="rId5" Type="http://schemas.openxmlformats.org/officeDocument/2006/relationships/image" Target="../media/image1.png"/><Relationship Id="rId10" Type="http://schemas.openxmlformats.org/officeDocument/2006/relationships/image" Target="../media/image17.png"/><Relationship Id="rId4" Type="http://schemas.openxmlformats.org/officeDocument/2006/relationships/image" Target="../media/image13.sv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hyperlink" Target="https://learn.microsoft.com/en-us/power-bi/enterprise/directlake-overview#direct-lake-model-metadata"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94A909-60FB-E4AC-F602-70399FE36622}"/>
              </a:ext>
            </a:extLst>
          </p:cNvPr>
          <p:cNvSpPr>
            <a:spLocks noGrp="1"/>
          </p:cNvSpPr>
          <p:nvPr>
            <p:ph type="ctrTitle"/>
          </p:nvPr>
        </p:nvSpPr>
        <p:spPr>
          <a:xfrm>
            <a:off x="254640" y="2129746"/>
            <a:ext cx="5737186" cy="2578732"/>
          </a:xfrm>
        </p:spPr>
        <p:txBody>
          <a:bodyPr/>
          <a:lstStyle/>
          <a:p>
            <a:r>
              <a:rPr lang="en-US" sz="5400" dirty="0"/>
              <a:t>Direct Lake &amp; Tabular Editor</a:t>
            </a:r>
            <a:endParaRPr lang="en-GB" sz="5400" dirty="0"/>
          </a:p>
        </p:txBody>
      </p:sp>
      <p:pic>
        <p:nvPicPr>
          <p:cNvPr id="7" name="Picture Placeholder 6">
            <a:extLst>
              <a:ext uri="{FF2B5EF4-FFF2-40B4-BE49-F238E27FC236}">
                <a16:creationId xmlns:a16="http://schemas.microsoft.com/office/drawing/2014/main" id="{C0598241-5DC9-B992-3B53-1882DE4F525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427" b="-6855"/>
          <a:stretch/>
        </p:blipFill>
        <p:spPr>
          <a:xfrm>
            <a:off x="7035732" y="1152293"/>
            <a:ext cx="3918575" cy="4282068"/>
          </a:xfrm>
        </p:spPr>
      </p:pic>
      <p:sp>
        <p:nvSpPr>
          <p:cNvPr id="8" name="Rectangle 7">
            <a:extLst>
              <a:ext uri="{FF2B5EF4-FFF2-40B4-BE49-F238E27FC236}">
                <a16:creationId xmlns:a16="http://schemas.microsoft.com/office/drawing/2014/main" id="{79575B3D-FF16-34AD-8D18-874E3E6D0FB8}"/>
              </a:ext>
            </a:extLst>
          </p:cNvPr>
          <p:cNvSpPr/>
          <p:nvPr/>
        </p:nvSpPr>
        <p:spPr>
          <a:xfrm>
            <a:off x="8250865" y="5869172"/>
            <a:ext cx="3647123" cy="864781"/>
          </a:xfrm>
          <a:prstGeom prst="rect">
            <a:avLst/>
          </a:prstGeom>
          <a:solidFill>
            <a:srgbClr val="F1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sp>
        <p:nvSpPr>
          <p:cNvPr id="6" name="Subtitle 3">
            <a:extLst>
              <a:ext uri="{FF2B5EF4-FFF2-40B4-BE49-F238E27FC236}">
                <a16:creationId xmlns:a16="http://schemas.microsoft.com/office/drawing/2014/main" id="{F201EEC1-F19D-09A0-0250-AAEE1BDF2FC7}"/>
              </a:ext>
            </a:extLst>
          </p:cNvPr>
          <p:cNvSpPr>
            <a:spLocks noGrp="1"/>
          </p:cNvSpPr>
          <p:nvPr>
            <p:ph type="subTitle" idx="1"/>
          </p:nvPr>
        </p:nvSpPr>
        <p:spPr>
          <a:xfrm>
            <a:off x="254640" y="4206922"/>
            <a:ext cx="6004911" cy="1112396"/>
          </a:xfrm>
        </p:spPr>
        <p:txBody>
          <a:bodyPr>
            <a:normAutofit/>
          </a:bodyPr>
          <a:lstStyle/>
          <a:p>
            <a:r>
              <a:rPr lang="en-GB" dirty="0"/>
              <a:t>Explore and understand</a:t>
            </a:r>
          </a:p>
        </p:txBody>
      </p:sp>
    </p:spTree>
    <p:extLst>
      <p:ext uri="{BB962C8B-B14F-4D97-AF65-F5344CB8AC3E}">
        <p14:creationId xmlns:p14="http://schemas.microsoft.com/office/powerpoint/2010/main" val="386807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100C1-E520-5005-F430-0FF9EB47F4C5}"/>
              </a:ext>
            </a:extLst>
          </p:cNvPr>
          <p:cNvSpPr>
            <a:spLocks noGrp="1"/>
          </p:cNvSpPr>
          <p:nvPr>
            <p:ph type="title"/>
          </p:nvPr>
        </p:nvSpPr>
        <p:spPr>
          <a:xfrm>
            <a:off x="0" y="0"/>
            <a:ext cx="12192000" cy="1041722"/>
          </a:xfrm>
        </p:spPr>
        <p:txBody>
          <a:bodyPr anchor="t">
            <a:normAutofit/>
          </a:bodyPr>
          <a:lstStyle/>
          <a:p>
            <a:r>
              <a:rPr lang="en-US" dirty="0"/>
              <a:t>Understanding Direct Lake models</a:t>
            </a:r>
            <a:endParaRPr lang="en-DK" dirty="0"/>
          </a:p>
        </p:txBody>
      </p:sp>
      <p:sp>
        <p:nvSpPr>
          <p:cNvPr id="6" name="Oval 5">
            <a:extLst>
              <a:ext uri="{FF2B5EF4-FFF2-40B4-BE49-F238E27FC236}">
                <a16:creationId xmlns:a16="http://schemas.microsoft.com/office/drawing/2014/main" id="{C3CD8F58-F410-6280-544C-1055EC2BFEED}"/>
              </a:ext>
            </a:extLst>
          </p:cNvPr>
          <p:cNvSpPr/>
          <p:nvPr/>
        </p:nvSpPr>
        <p:spPr>
          <a:xfrm>
            <a:off x="1157726" y="2106779"/>
            <a:ext cx="1467386" cy="1467386"/>
          </a:xfrm>
          <a:prstGeom prst="ellipse">
            <a:avLst/>
          </a:prstGeom>
          <a:solidFill>
            <a:schemeClr val="accent5">
              <a:lumMod val="40000"/>
              <a:lumOff val="60000"/>
            </a:schemeClr>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DK"/>
          </a:p>
        </p:txBody>
      </p:sp>
      <p:sp>
        <p:nvSpPr>
          <p:cNvPr id="7" name="Rectangle 6" descr="Head with Gears">
            <a:extLst>
              <a:ext uri="{FF2B5EF4-FFF2-40B4-BE49-F238E27FC236}">
                <a16:creationId xmlns:a16="http://schemas.microsoft.com/office/drawing/2014/main" id="{BA4183FC-DF17-55BC-2DAE-21D15FBF6C31}"/>
              </a:ext>
            </a:extLst>
          </p:cNvPr>
          <p:cNvSpPr/>
          <p:nvPr/>
        </p:nvSpPr>
        <p:spPr>
          <a:xfrm>
            <a:off x="1470448" y="2419500"/>
            <a:ext cx="841943" cy="84194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DK"/>
          </a:p>
        </p:txBody>
      </p:sp>
      <p:sp>
        <p:nvSpPr>
          <p:cNvPr id="8" name="Freeform: Shape 7">
            <a:extLst>
              <a:ext uri="{FF2B5EF4-FFF2-40B4-BE49-F238E27FC236}">
                <a16:creationId xmlns:a16="http://schemas.microsoft.com/office/drawing/2014/main" id="{B037E50D-47C4-D763-CCC3-31374E554C11}"/>
              </a:ext>
            </a:extLst>
          </p:cNvPr>
          <p:cNvSpPr/>
          <p:nvPr/>
        </p:nvSpPr>
        <p:spPr>
          <a:xfrm>
            <a:off x="688643" y="4031220"/>
            <a:ext cx="2405552" cy="720000"/>
          </a:xfrm>
          <a:custGeom>
            <a:avLst/>
            <a:gdLst>
              <a:gd name="connsiteX0" fmla="*/ 0 w 2405552"/>
              <a:gd name="connsiteY0" fmla="*/ 0 h 720000"/>
              <a:gd name="connsiteX1" fmla="*/ 2405552 w 2405552"/>
              <a:gd name="connsiteY1" fmla="*/ 0 h 720000"/>
              <a:gd name="connsiteX2" fmla="*/ 2405552 w 2405552"/>
              <a:gd name="connsiteY2" fmla="*/ 720000 h 720000"/>
              <a:gd name="connsiteX3" fmla="*/ 0 w 2405552"/>
              <a:gd name="connsiteY3" fmla="*/ 720000 h 720000"/>
              <a:gd name="connsiteX4" fmla="*/ 0 w 240555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5552" h="720000">
                <a:moveTo>
                  <a:pt x="0" y="0"/>
                </a:moveTo>
                <a:lnTo>
                  <a:pt x="2405552" y="0"/>
                </a:lnTo>
                <a:lnTo>
                  <a:pt x="2405552"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dirty="0"/>
              <a:t>Introduces new concepts</a:t>
            </a:r>
          </a:p>
        </p:txBody>
      </p:sp>
      <p:sp>
        <p:nvSpPr>
          <p:cNvPr id="9" name="Oval 8">
            <a:extLst>
              <a:ext uri="{FF2B5EF4-FFF2-40B4-BE49-F238E27FC236}">
                <a16:creationId xmlns:a16="http://schemas.microsoft.com/office/drawing/2014/main" id="{0EC2FD71-68EA-E0FB-37C4-88F02E41662C}"/>
              </a:ext>
            </a:extLst>
          </p:cNvPr>
          <p:cNvSpPr/>
          <p:nvPr/>
        </p:nvSpPr>
        <p:spPr>
          <a:xfrm>
            <a:off x="3984250" y="2106779"/>
            <a:ext cx="1467386" cy="1467386"/>
          </a:xfrm>
          <a:prstGeom prst="ellipse">
            <a:avLst/>
          </a:prstGeom>
          <a:solidFill>
            <a:schemeClr val="accent5">
              <a:lumMod val="40000"/>
              <a:lumOff val="60000"/>
            </a:schemeClr>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DK"/>
          </a:p>
        </p:txBody>
      </p:sp>
      <p:sp>
        <p:nvSpPr>
          <p:cNvPr id="10" name="Rectangle 9" descr="Repeat">
            <a:extLst>
              <a:ext uri="{FF2B5EF4-FFF2-40B4-BE49-F238E27FC236}">
                <a16:creationId xmlns:a16="http://schemas.microsoft.com/office/drawing/2014/main" id="{F243FC7B-866C-87A9-3287-8BA68B17A5E1}"/>
              </a:ext>
            </a:extLst>
          </p:cNvPr>
          <p:cNvSpPr/>
          <p:nvPr/>
        </p:nvSpPr>
        <p:spPr>
          <a:xfrm>
            <a:off x="4296972" y="2419500"/>
            <a:ext cx="841943" cy="84194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DK"/>
          </a:p>
        </p:txBody>
      </p:sp>
      <p:sp>
        <p:nvSpPr>
          <p:cNvPr id="11" name="Freeform: Shape 10">
            <a:extLst>
              <a:ext uri="{FF2B5EF4-FFF2-40B4-BE49-F238E27FC236}">
                <a16:creationId xmlns:a16="http://schemas.microsoft.com/office/drawing/2014/main" id="{BCE42E30-F3C6-84F3-33F5-35373E502AD8}"/>
              </a:ext>
            </a:extLst>
          </p:cNvPr>
          <p:cNvSpPr/>
          <p:nvPr/>
        </p:nvSpPr>
        <p:spPr>
          <a:xfrm>
            <a:off x="3515167" y="4031220"/>
            <a:ext cx="2405552" cy="720000"/>
          </a:xfrm>
          <a:custGeom>
            <a:avLst/>
            <a:gdLst>
              <a:gd name="connsiteX0" fmla="*/ 0 w 2405552"/>
              <a:gd name="connsiteY0" fmla="*/ 0 h 720000"/>
              <a:gd name="connsiteX1" fmla="*/ 2405552 w 2405552"/>
              <a:gd name="connsiteY1" fmla="*/ 0 h 720000"/>
              <a:gd name="connsiteX2" fmla="*/ 2405552 w 2405552"/>
              <a:gd name="connsiteY2" fmla="*/ 720000 h 720000"/>
              <a:gd name="connsiteX3" fmla="*/ 0 w 2405552"/>
              <a:gd name="connsiteY3" fmla="*/ 720000 h 720000"/>
              <a:gd name="connsiteX4" fmla="*/ 0 w 240555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5552" h="720000">
                <a:moveTo>
                  <a:pt x="0" y="0"/>
                </a:moveTo>
                <a:lnTo>
                  <a:pt x="2405552" y="0"/>
                </a:lnTo>
                <a:lnTo>
                  <a:pt x="2405552"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Framing instead of refresh</a:t>
            </a:r>
          </a:p>
        </p:txBody>
      </p:sp>
      <p:sp>
        <p:nvSpPr>
          <p:cNvPr id="12" name="Oval 11">
            <a:extLst>
              <a:ext uri="{FF2B5EF4-FFF2-40B4-BE49-F238E27FC236}">
                <a16:creationId xmlns:a16="http://schemas.microsoft.com/office/drawing/2014/main" id="{604BD826-2931-47A1-0BC4-A91104E17850}"/>
              </a:ext>
            </a:extLst>
          </p:cNvPr>
          <p:cNvSpPr/>
          <p:nvPr/>
        </p:nvSpPr>
        <p:spPr>
          <a:xfrm>
            <a:off x="6810774" y="2106779"/>
            <a:ext cx="1467386" cy="1467386"/>
          </a:xfrm>
          <a:prstGeom prst="ellipse">
            <a:avLst/>
          </a:prstGeom>
          <a:solidFill>
            <a:schemeClr val="accent5">
              <a:lumMod val="40000"/>
              <a:lumOff val="60000"/>
            </a:schemeClr>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DK"/>
          </a:p>
        </p:txBody>
      </p:sp>
      <p:sp>
        <p:nvSpPr>
          <p:cNvPr id="13" name="Rectangle 12" descr="House">
            <a:extLst>
              <a:ext uri="{FF2B5EF4-FFF2-40B4-BE49-F238E27FC236}">
                <a16:creationId xmlns:a16="http://schemas.microsoft.com/office/drawing/2014/main" id="{DFE3C307-4CE0-1BA5-F6E6-DDA260A58427}"/>
              </a:ext>
            </a:extLst>
          </p:cNvPr>
          <p:cNvSpPr/>
          <p:nvPr/>
        </p:nvSpPr>
        <p:spPr>
          <a:xfrm>
            <a:off x="7123496" y="2419500"/>
            <a:ext cx="841943" cy="84194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DK"/>
          </a:p>
        </p:txBody>
      </p:sp>
      <p:sp>
        <p:nvSpPr>
          <p:cNvPr id="14" name="Freeform: Shape 13">
            <a:extLst>
              <a:ext uri="{FF2B5EF4-FFF2-40B4-BE49-F238E27FC236}">
                <a16:creationId xmlns:a16="http://schemas.microsoft.com/office/drawing/2014/main" id="{06A07E72-F6D8-EC6D-5289-786F6E070472}"/>
              </a:ext>
            </a:extLst>
          </p:cNvPr>
          <p:cNvSpPr/>
          <p:nvPr/>
        </p:nvSpPr>
        <p:spPr>
          <a:xfrm>
            <a:off x="6341691" y="4031220"/>
            <a:ext cx="2405552" cy="720000"/>
          </a:xfrm>
          <a:custGeom>
            <a:avLst/>
            <a:gdLst>
              <a:gd name="connsiteX0" fmla="*/ 0 w 2405552"/>
              <a:gd name="connsiteY0" fmla="*/ 0 h 720000"/>
              <a:gd name="connsiteX1" fmla="*/ 2405552 w 2405552"/>
              <a:gd name="connsiteY1" fmla="*/ 0 h 720000"/>
              <a:gd name="connsiteX2" fmla="*/ 2405552 w 2405552"/>
              <a:gd name="connsiteY2" fmla="*/ 720000 h 720000"/>
              <a:gd name="connsiteX3" fmla="*/ 0 w 2405552"/>
              <a:gd name="connsiteY3" fmla="*/ 720000 h 720000"/>
              <a:gd name="connsiteX4" fmla="*/ 0 w 240555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5552" h="720000">
                <a:moveTo>
                  <a:pt x="0" y="0"/>
                </a:moveTo>
                <a:lnTo>
                  <a:pt x="2405552" y="0"/>
                </a:lnTo>
                <a:lnTo>
                  <a:pt x="2405552"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dirty="0"/>
              <a:t>New properties in play</a:t>
            </a:r>
          </a:p>
        </p:txBody>
      </p:sp>
      <p:sp>
        <p:nvSpPr>
          <p:cNvPr id="15" name="Oval 14">
            <a:extLst>
              <a:ext uri="{FF2B5EF4-FFF2-40B4-BE49-F238E27FC236}">
                <a16:creationId xmlns:a16="http://schemas.microsoft.com/office/drawing/2014/main" id="{46EDCE85-FBEB-BF42-13C4-F67312D1BF12}"/>
              </a:ext>
            </a:extLst>
          </p:cNvPr>
          <p:cNvSpPr/>
          <p:nvPr/>
        </p:nvSpPr>
        <p:spPr>
          <a:xfrm>
            <a:off x="9637298" y="2106779"/>
            <a:ext cx="1467386" cy="1467386"/>
          </a:xfrm>
          <a:prstGeom prst="ellipse">
            <a:avLst/>
          </a:prstGeom>
          <a:solidFill>
            <a:schemeClr val="accent5">
              <a:lumMod val="40000"/>
              <a:lumOff val="60000"/>
            </a:schemeClr>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DK"/>
          </a:p>
        </p:txBody>
      </p:sp>
      <p:sp>
        <p:nvSpPr>
          <p:cNvPr id="16" name="Rectangle 15" descr="Upward trend">
            <a:extLst>
              <a:ext uri="{FF2B5EF4-FFF2-40B4-BE49-F238E27FC236}">
                <a16:creationId xmlns:a16="http://schemas.microsoft.com/office/drawing/2014/main" id="{6338CDCB-4666-6B90-8D31-F30291DC7AAB}"/>
              </a:ext>
            </a:extLst>
          </p:cNvPr>
          <p:cNvSpPr/>
          <p:nvPr/>
        </p:nvSpPr>
        <p:spPr>
          <a:xfrm>
            <a:off x="9950020" y="2419500"/>
            <a:ext cx="841943" cy="84194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DK"/>
          </a:p>
        </p:txBody>
      </p:sp>
      <p:sp>
        <p:nvSpPr>
          <p:cNvPr id="17" name="Freeform: Shape 16">
            <a:extLst>
              <a:ext uri="{FF2B5EF4-FFF2-40B4-BE49-F238E27FC236}">
                <a16:creationId xmlns:a16="http://schemas.microsoft.com/office/drawing/2014/main" id="{FE131920-2FCC-0172-BC06-06DB61A5AC60}"/>
              </a:ext>
            </a:extLst>
          </p:cNvPr>
          <p:cNvSpPr/>
          <p:nvPr/>
        </p:nvSpPr>
        <p:spPr>
          <a:xfrm>
            <a:off x="9168215" y="4031220"/>
            <a:ext cx="2405552" cy="720000"/>
          </a:xfrm>
          <a:custGeom>
            <a:avLst/>
            <a:gdLst>
              <a:gd name="connsiteX0" fmla="*/ 0 w 2405552"/>
              <a:gd name="connsiteY0" fmla="*/ 0 h 720000"/>
              <a:gd name="connsiteX1" fmla="*/ 2405552 w 2405552"/>
              <a:gd name="connsiteY1" fmla="*/ 0 h 720000"/>
              <a:gd name="connsiteX2" fmla="*/ 2405552 w 2405552"/>
              <a:gd name="connsiteY2" fmla="*/ 720000 h 720000"/>
              <a:gd name="connsiteX3" fmla="*/ 0 w 2405552"/>
              <a:gd name="connsiteY3" fmla="*/ 720000 h 720000"/>
              <a:gd name="connsiteX4" fmla="*/ 0 w 240555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5552" h="720000">
                <a:moveTo>
                  <a:pt x="0" y="0"/>
                </a:moveTo>
                <a:lnTo>
                  <a:pt x="2405552" y="0"/>
                </a:lnTo>
                <a:lnTo>
                  <a:pt x="2405552"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Performance metrics additions</a:t>
            </a:r>
          </a:p>
        </p:txBody>
      </p:sp>
    </p:spTree>
    <p:extLst>
      <p:ext uri="{BB962C8B-B14F-4D97-AF65-F5344CB8AC3E}">
        <p14:creationId xmlns:p14="http://schemas.microsoft.com/office/powerpoint/2010/main" val="392510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p:bldP spid="12" grpId="0" animBg="1"/>
      <p:bldP spid="13" grpId="0" animBg="1"/>
      <p:bldP spid="14" grpId="0"/>
      <p:bldP spid="15" grpId="0" animBg="1"/>
      <p:bldP spid="16"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AADE-48C5-9FC2-C69D-DA4C527ECB37}"/>
              </a:ext>
            </a:extLst>
          </p:cNvPr>
          <p:cNvSpPr>
            <a:spLocks noGrp="1"/>
          </p:cNvSpPr>
          <p:nvPr>
            <p:ph type="title"/>
          </p:nvPr>
        </p:nvSpPr>
        <p:spPr/>
        <p:txBody>
          <a:bodyPr/>
          <a:lstStyle/>
          <a:p>
            <a:r>
              <a:rPr lang="en-US" dirty="0"/>
              <a:t>Framing</a:t>
            </a:r>
            <a:endParaRPr lang="en-DK" dirty="0"/>
          </a:p>
        </p:txBody>
      </p:sp>
      <p:sp>
        <p:nvSpPr>
          <p:cNvPr id="3" name="Content Placeholder 2">
            <a:extLst>
              <a:ext uri="{FF2B5EF4-FFF2-40B4-BE49-F238E27FC236}">
                <a16:creationId xmlns:a16="http://schemas.microsoft.com/office/drawing/2014/main" id="{AFBD4F7F-0C11-4089-BD43-6EAFB6189026}"/>
              </a:ext>
            </a:extLst>
          </p:cNvPr>
          <p:cNvSpPr>
            <a:spLocks noGrp="1"/>
          </p:cNvSpPr>
          <p:nvPr>
            <p:ph idx="1"/>
          </p:nvPr>
        </p:nvSpPr>
        <p:spPr/>
        <p:txBody>
          <a:bodyPr/>
          <a:lstStyle/>
          <a:p>
            <a:r>
              <a:rPr lang="en-US" dirty="0"/>
              <a:t>I thought you said no more refreshing?</a:t>
            </a:r>
            <a:endParaRPr lang="en-DK" dirty="0"/>
          </a:p>
        </p:txBody>
      </p:sp>
      <p:grpSp>
        <p:nvGrpSpPr>
          <p:cNvPr id="4" name="Group 3">
            <a:extLst>
              <a:ext uri="{FF2B5EF4-FFF2-40B4-BE49-F238E27FC236}">
                <a16:creationId xmlns:a16="http://schemas.microsoft.com/office/drawing/2014/main" id="{B783C95E-5CC4-FCA6-140B-8C75A2D5A281}"/>
              </a:ext>
            </a:extLst>
          </p:cNvPr>
          <p:cNvGrpSpPr/>
          <p:nvPr/>
        </p:nvGrpSpPr>
        <p:grpSpPr>
          <a:xfrm>
            <a:off x="2456691" y="2124848"/>
            <a:ext cx="5079489" cy="3132952"/>
            <a:chOff x="-2689461" y="2970767"/>
            <a:chExt cx="10572351" cy="3347716"/>
          </a:xfrm>
        </p:grpSpPr>
        <p:sp>
          <p:nvSpPr>
            <p:cNvPr id="5" name="Rectangle: Rounded Corners 4">
              <a:extLst>
                <a:ext uri="{FF2B5EF4-FFF2-40B4-BE49-F238E27FC236}">
                  <a16:creationId xmlns:a16="http://schemas.microsoft.com/office/drawing/2014/main" id="{860209C6-D463-A634-DE6E-5829C21B13A5}"/>
                </a:ext>
              </a:extLst>
            </p:cNvPr>
            <p:cNvSpPr/>
            <p:nvPr/>
          </p:nvSpPr>
          <p:spPr>
            <a:xfrm>
              <a:off x="-2689461" y="2970767"/>
              <a:ext cx="10572351" cy="3347716"/>
            </a:xfrm>
            <a:prstGeom prst="roundRect">
              <a:avLst>
                <a:gd name="adj" fmla="val 6808"/>
              </a:avLst>
            </a:prstGeom>
            <a:solidFill>
              <a:srgbClr val="E0EBEA"/>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1400">
                <a:solidFill>
                  <a:srgbClr val="E6DFCF"/>
                </a:solidFill>
                <a:latin typeface="Calibri" panose="020F0502020204030204"/>
              </a:endParaRPr>
            </a:p>
          </p:txBody>
        </p:sp>
        <p:sp>
          <p:nvSpPr>
            <p:cNvPr id="6" name="TextBox 5">
              <a:extLst>
                <a:ext uri="{FF2B5EF4-FFF2-40B4-BE49-F238E27FC236}">
                  <a16:creationId xmlns:a16="http://schemas.microsoft.com/office/drawing/2014/main" id="{CFE95487-3049-B626-935C-75AF6670D8DE}"/>
                </a:ext>
              </a:extLst>
            </p:cNvPr>
            <p:cNvSpPr txBox="1"/>
            <p:nvPr/>
          </p:nvSpPr>
          <p:spPr>
            <a:xfrm>
              <a:off x="5461035" y="5578574"/>
              <a:ext cx="1922669" cy="381668"/>
            </a:xfrm>
            <a:prstGeom prst="rect">
              <a:avLst/>
            </a:prstGeom>
            <a:noFill/>
          </p:spPr>
          <p:txBody>
            <a:bodyPr wrap="square">
              <a:spAutoFit/>
            </a:bodyPr>
            <a:lstStyle/>
            <a:p>
              <a:pPr algn="r">
                <a:defRPr/>
              </a:pPr>
              <a:r>
                <a:rPr lang="en-US" sz="1400" dirty="0">
                  <a:solidFill>
                    <a:srgbClr val="0B5A54"/>
                  </a:solidFill>
                  <a:latin typeface="Open Sans" panose="020B0606030504020204" pitchFamily="34" charset="0"/>
                  <a:ea typeface="Open Sans" panose="020B0606030504020204" pitchFamily="34" charset="0"/>
                  <a:cs typeface="Open Sans" panose="020B0606030504020204" pitchFamily="34" charset="0"/>
                </a:rPr>
                <a:t>Fabric Portal</a:t>
              </a:r>
            </a:p>
          </p:txBody>
        </p:sp>
      </p:grpSp>
      <p:sp>
        <p:nvSpPr>
          <p:cNvPr id="12" name="Rectangle: Rounded Corners 11">
            <a:extLst>
              <a:ext uri="{FF2B5EF4-FFF2-40B4-BE49-F238E27FC236}">
                <a16:creationId xmlns:a16="http://schemas.microsoft.com/office/drawing/2014/main" id="{1FD9CCDC-84FB-6A49-9619-3A359E0D206D}"/>
              </a:ext>
            </a:extLst>
          </p:cNvPr>
          <p:cNvSpPr/>
          <p:nvPr/>
        </p:nvSpPr>
        <p:spPr>
          <a:xfrm>
            <a:off x="2857479" y="2886030"/>
            <a:ext cx="1633975" cy="2127930"/>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E6DFCF"/>
              </a:solidFill>
              <a:latin typeface="Calibri" panose="020F0502020204030204"/>
            </a:endParaRPr>
          </a:p>
        </p:txBody>
      </p:sp>
      <p:grpSp>
        <p:nvGrpSpPr>
          <p:cNvPr id="15" name="Group 14">
            <a:extLst>
              <a:ext uri="{FF2B5EF4-FFF2-40B4-BE49-F238E27FC236}">
                <a16:creationId xmlns:a16="http://schemas.microsoft.com/office/drawing/2014/main" id="{E0F3D39B-E9F8-9D76-4FD2-83B900214C89}"/>
              </a:ext>
            </a:extLst>
          </p:cNvPr>
          <p:cNvGrpSpPr/>
          <p:nvPr/>
        </p:nvGrpSpPr>
        <p:grpSpPr>
          <a:xfrm>
            <a:off x="2821519" y="2312238"/>
            <a:ext cx="3472601" cy="2033311"/>
            <a:chOff x="1144751" y="1385570"/>
            <a:chExt cx="5176130" cy="2033311"/>
          </a:xfrm>
        </p:grpSpPr>
        <p:sp>
          <p:nvSpPr>
            <p:cNvPr id="17" name="Rectangle: Rounded Corners 16">
              <a:extLst>
                <a:ext uri="{FF2B5EF4-FFF2-40B4-BE49-F238E27FC236}">
                  <a16:creationId xmlns:a16="http://schemas.microsoft.com/office/drawing/2014/main" id="{3D13132E-D5F2-9E81-5D5F-257C513B6DCF}"/>
                </a:ext>
              </a:extLst>
            </p:cNvPr>
            <p:cNvSpPr/>
            <p:nvPr/>
          </p:nvSpPr>
          <p:spPr>
            <a:xfrm>
              <a:off x="1144751" y="2095373"/>
              <a:ext cx="4342416" cy="1323508"/>
            </a:xfrm>
            <a:prstGeom prst="roundRect">
              <a:avLst>
                <a:gd name="adj" fmla="val 13356"/>
              </a:avLst>
            </a:prstGeom>
            <a:solidFill>
              <a:srgbClr val="FFFFFF"/>
            </a:solidFill>
            <a:ln w="38100">
              <a:solidFill>
                <a:srgbClr val="DCDCD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E6DFCF"/>
                </a:solidFill>
                <a:latin typeface="Calibri" panose="020F0502020204030204"/>
              </a:endParaRPr>
            </a:p>
          </p:txBody>
        </p:sp>
        <p:sp>
          <p:nvSpPr>
            <p:cNvPr id="18" name="TextBox 17">
              <a:extLst>
                <a:ext uri="{FF2B5EF4-FFF2-40B4-BE49-F238E27FC236}">
                  <a16:creationId xmlns:a16="http://schemas.microsoft.com/office/drawing/2014/main" id="{0EF64300-DA48-DFFF-ACD5-D014A29BF18B}"/>
                </a:ext>
              </a:extLst>
            </p:cNvPr>
            <p:cNvSpPr txBox="1"/>
            <p:nvPr/>
          </p:nvSpPr>
          <p:spPr>
            <a:xfrm>
              <a:off x="3499243" y="1385570"/>
              <a:ext cx="2821638" cy="369332"/>
            </a:xfrm>
            <a:prstGeom prst="rect">
              <a:avLst/>
            </a:prstGeom>
            <a:noFill/>
          </p:spPr>
          <p:txBody>
            <a:bodyPr wrap="square" rtlCol="0">
              <a:spAutoFit/>
            </a:bodyPr>
            <a:lstStyle>
              <a:defPPr>
                <a:defRPr lang="en-US"/>
              </a:defPPr>
              <a:lvl1pPr algn="r">
                <a:defRPr b="1">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dirty="0">
                  <a:solidFill>
                    <a:schemeClr val="accent3">
                      <a:lumMod val="75000"/>
                    </a:schemeClr>
                  </a:solidFill>
                </a:rPr>
                <a:t>Direct Lake Model</a:t>
              </a:r>
              <a:endParaRPr lang="en-GB" dirty="0">
                <a:solidFill>
                  <a:schemeClr val="accent3">
                    <a:lumMod val="75000"/>
                  </a:schemeClr>
                </a:solidFill>
              </a:endParaRPr>
            </a:p>
          </p:txBody>
        </p:sp>
      </p:grpSp>
      <p:pic>
        <p:nvPicPr>
          <p:cNvPr id="16" name="Picture 10">
            <a:extLst>
              <a:ext uri="{FF2B5EF4-FFF2-40B4-BE49-F238E27FC236}">
                <a16:creationId xmlns:a16="http://schemas.microsoft.com/office/drawing/2014/main" id="{2E6CA590-4EAD-C438-B23E-5A00785FE9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28952" y="3222306"/>
            <a:ext cx="869955" cy="869955"/>
          </a:xfrm>
          <a:prstGeom prst="rect">
            <a:avLst/>
          </a:prstGeom>
        </p:spPr>
      </p:pic>
      <p:sp>
        <p:nvSpPr>
          <p:cNvPr id="13" name="TextBox 12">
            <a:extLst>
              <a:ext uri="{FF2B5EF4-FFF2-40B4-BE49-F238E27FC236}">
                <a16:creationId xmlns:a16="http://schemas.microsoft.com/office/drawing/2014/main" id="{7A2920B1-2430-78B9-0307-87FFEB953374}"/>
              </a:ext>
            </a:extLst>
          </p:cNvPr>
          <p:cNvSpPr txBox="1"/>
          <p:nvPr/>
        </p:nvSpPr>
        <p:spPr>
          <a:xfrm>
            <a:off x="2456691" y="2305088"/>
            <a:ext cx="1927216" cy="369332"/>
          </a:xfrm>
          <a:prstGeom prst="rect">
            <a:avLst/>
          </a:prstGeom>
          <a:noFill/>
        </p:spPr>
        <p:txBody>
          <a:bodyPr wrap="square" rtlCol="0">
            <a:spAutoFit/>
          </a:bodyPr>
          <a:lstStyle>
            <a:defPPr>
              <a:defRPr lang="en-US"/>
            </a:defPPr>
            <a:lvl1pPr algn="r">
              <a:defRPr b="1">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dirty="0" err="1">
                <a:solidFill>
                  <a:schemeClr val="accent2">
                    <a:lumMod val="75000"/>
                  </a:schemeClr>
                </a:solidFill>
              </a:rPr>
              <a:t>OneLake</a:t>
            </a:r>
            <a:endParaRPr lang="en-GB" dirty="0">
              <a:solidFill>
                <a:schemeClr val="accent2">
                  <a:lumMod val="75000"/>
                </a:schemeClr>
              </a:solidFill>
            </a:endParaRPr>
          </a:p>
        </p:txBody>
      </p:sp>
      <p:pic>
        <p:nvPicPr>
          <p:cNvPr id="11" name="Graphic 10">
            <a:extLst>
              <a:ext uri="{FF2B5EF4-FFF2-40B4-BE49-F238E27FC236}">
                <a16:creationId xmlns:a16="http://schemas.microsoft.com/office/drawing/2014/main" id="{AFDBB86B-BD28-24D0-65AF-E74580190A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36943" y="3180519"/>
            <a:ext cx="766712" cy="766712"/>
          </a:xfrm>
          <a:prstGeom prst="rect">
            <a:avLst/>
          </a:prstGeom>
        </p:spPr>
      </p:pic>
      <p:pic>
        <p:nvPicPr>
          <p:cNvPr id="19" name="Picture 18" descr="A green and blue logo&#10;&#10;Description automatically generated">
            <a:extLst>
              <a:ext uri="{FF2B5EF4-FFF2-40B4-BE49-F238E27FC236}">
                <a16:creationId xmlns:a16="http://schemas.microsoft.com/office/drawing/2014/main" id="{4E41DB99-18BE-93AA-4EFF-376D54481A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6333" y="4280238"/>
            <a:ext cx="399764" cy="399764"/>
          </a:xfrm>
          <a:prstGeom prst="rect">
            <a:avLst/>
          </a:prstGeom>
        </p:spPr>
      </p:pic>
      <p:pic>
        <p:nvPicPr>
          <p:cNvPr id="21" name="Graphic 20" descr="Paper with solid fill">
            <a:extLst>
              <a:ext uri="{FF2B5EF4-FFF2-40B4-BE49-F238E27FC236}">
                <a16:creationId xmlns:a16="http://schemas.microsoft.com/office/drawing/2014/main" id="{254078A9-D587-287D-0D3E-856C820CC9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519" y="3859572"/>
            <a:ext cx="465378" cy="465378"/>
          </a:xfrm>
          <a:prstGeom prst="rect">
            <a:avLst/>
          </a:prstGeom>
        </p:spPr>
      </p:pic>
      <p:pic>
        <p:nvPicPr>
          <p:cNvPr id="22" name="Graphic 21" descr="Paper with solid fill">
            <a:extLst>
              <a:ext uri="{FF2B5EF4-FFF2-40B4-BE49-F238E27FC236}">
                <a16:creationId xmlns:a16="http://schemas.microsoft.com/office/drawing/2014/main" id="{33F8CF1B-4FD2-D75C-BBA9-4B7C084851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8277" y="3880171"/>
            <a:ext cx="465378" cy="465378"/>
          </a:xfrm>
          <a:prstGeom prst="rect">
            <a:avLst/>
          </a:prstGeom>
        </p:spPr>
      </p:pic>
      <p:pic>
        <p:nvPicPr>
          <p:cNvPr id="23" name="Graphic 22" descr="Paper with solid fill">
            <a:extLst>
              <a:ext uri="{FF2B5EF4-FFF2-40B4-BE49-F238E27FC236}">
                <a16:creationId xmlns:a16="http://schemas.microsoft.com/office/drawing/2014/main" id="{1974825C-4B0D-5168-BDA7-CD32943FAC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8952" y="3880171"/>
            <a:ext cx="465378" cy="465378"/>
          </a:xfrm>
          <a:prstGeom prst="rect">
            <a:avLst/>
          </a:prstGeom>
        </p:spPr>
      </p:pic>
    </p:spTree>
    <p:extLst>
      <p:ext uri="{BB962C8B-B14F-4D97-AF65-F5344CB8AC3E}">
        <p14:creationId xmlns:p14="http://schemas.microsoft.com/office/powerpoint/2010/main" val="3646875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AADE-48C5-9FC2-C69D-DA4C527ECB37}"/>
              </a:ext>
            </a:extLst>
          </p:cNvPr>
          <p:cNvSpPr>
            <a:spLocks noGrp="1"/>
          </p:cNvSpPr>
          <p:nvPr>
            <p:ph type="title"/>
          </p:nvPr>
        </p:nvSpPr>
        <p:spPr/>
        <p:txBody>
          <a:bodyPr/>
          <a:lstStyle/>
          <a:p>
            <a:r>
              <a:rPr lang="en-US" dirty="0"/>
              <a:t>Framing</a:t>
            </a:r>
            <a:endParaRPr lang="en-DK" dirty="0"/>
          </a:p>
        </p:txBody>
      </p:sp>
      <p:sp>
        <p:nvSpPr>
          <p:cNvPr id="3" name="Content Placeholder 2">
            <a:extLst>
              <a:ext uri="{FF2B5EF4-FFF2-40B4-BE49-F238E27FC236}">
                <a16:creationId xmlns:a16="http://schemas.microsoft.com/office/drawing/2014/main" id="{AFBD4F7F-0C11-4089-BD43-6EAFB6189026}"/>
              </a:ext>
            </a:extLst>
          </p:cNvPr>
          <p:cNvSpPr>
            <a:spLocks noGrp="1"/>
          </p:cNvSpPr>
          <p:nvPr>
            <p:ph idx="1"/>
          </p:nvPr>
        </p:nvSpPr>
        <p:spPr/>
        <p:txBody>
          <a:bodyPr/>
          <a:lstStyle/>
          <a:p>
            <a:r>
              <a:rPr lang="en-US" dirty="0"/>
              <a:t>A new file is added to Lake house or Data Warehouse</a:t>
            </a:r>
            <a:endParaRPr lang="en-DK" dirty="0"/>
          </a:p>
        </p:txBody>
      </p:sp>
      <p:grpSp>
        <p:nvGrpSpPr>
          <p:cNvPr id="4" name="Group 3">
            <a:extLst>
              <a:ext uri="{FF2B5EF4-FFF2-40B4-BE49-F238E27FC236}">
                <a16:creationId xmlns:a16="http://schemas.microsoft.com/office/drawing/2014/main" id="{B783C95E-5CC4-FCA6-140B-8C75A2D5A281}"/>
              </a:ext>
            </a:extLst>
          </p:cNvPr>
          <p:cNvGrpSpPr/>
          <p:nvPr/>
        </p:nvGrpSpPr>
        <p:grpSpPr>
          <a:xfrm>
            <a:off x="2456691" y="2124848"/>
            <a:ext cx="5079489" cy="3132952"/>
            <a:chOff x="-2689461" y="2970767"/>
            <a:chExt cx="10572351" cy="3347716"/>
          </a:xfrm>
        </p:grpSpPr>
        <p:sp>
          <p:nvSpPr>
            <p:cNvPr id="5" name="Rectangle: Rounded Corners 4">
              <a:extLst>
                <a:ext uri="{FF2B5EF4-FFF2-40B4-BE49-F238E27FC236}">
                  <a16:creationId xmlns:a16="http://schemas.microsoft.com/office/drawing/2014/main" id="{860209C6-D463-A634-DE6E-5829C21B13A5}"/>
                </a:ext>
              </a:extLst>
            </p:cNvPr>
            <p:cNvSpPr/>
            <p:nvPr/>
          </p:nvSpPr>
          <p:spPr>
            <a:xfrm>
              <a:off x="-2689461" y="2970767"/>
              <a:ext cx="10572351" cy="3347716"/>
            </a:xfrm>
            <a:prstGeom prst="roundRect">
              <a:avLst>
                <a:gd name="adj" fmla="val 6808"/>
              </a:avLst>
            </a:prstGeom>
            <a:solidFill>
              <a:srgbClr val="E0EBEA"/>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1400">
                <a:solidFill>
                  <a:srgbClr val="E6DFCF"/>
                </a:solidFill>
                <a:latin typeface="Calibri" panose="020F0502020204030204"/>
              </a:endParaRPr>
            </a:p>
          </p:txBody>
        </p:sp>
        <p:sp>
          <p:nvSpPr>
            <p:cNvPr id="6" name="TextBox 5">
              <a:extLst>
                <a:ext uri="{FF2B5EF4-FFF2-40B4-BE49-F238E27FC236}">
                  <a16:creationId xmlns:a16="http://schemas.microsoft.com/office/drawing/2014/main" id="{CFE95487-3049-B626-935C-75AF6670D8DE}"/>
                </a:ext>
              </a:extLst>
            </p:cNvPr>
            <p:cNvSpPr txBox="1"/>
            <p:nvPr/>
          </p:nvSpPr>
          <p:spPr>
            <a:xfrm>
              <a:off x="5461035" y="5578574"/>
              <a:ext cx="1922669" cy="381668"/>
            </a:xfrm>
            <a:prstGeom prst="rect">
              <a:avLst/>
            </a:prstGeom>
            <a:noFill/>
          </p:spPr>
          <p:txBody>
            <a:bodyPr wrap="square">
              <a:spAutoFit/>
            </a:bodyPr>
            <a:lstStyle/>
            <a:p>
              <a:pPr algn="r">
                <a:defRPr/>
              </a:pPr>
              <a:r>
                <a:rPr lang="en-US" sz="1400" dirty="0">
                  <a:solidFill>
                    <a:srgbClr val="0B5A54"/>
                  </a:solidFill>
                  <a:latin typeface="Open Sans" panose="020B0606030504020204" pitchFamily="34" charset="0"/>
                  <a:ea typeface="Open Sans" panose="020B0606030504020204" pitchFamily="34" charset="0"/>
                  <a:cs typeface="Open Sans" panose="020B0606030504020204" pitchFamily="34" charset="0"/>
                </a:rPr>
                <a:t>Fabric Portal</a:t>
              </a:r>
            </a:p>
          </p:txBody>
        </p:sp>
      </p:grpSp>
      <p:sp>
        <p:nvSpPr>
          <p:cNvPr id="12" name="Rectangle: Rounded Corners 11">
            <a:extLst>
              <a:ext uri="{FF2B5EF4-FFF2-40B4-BE49-F238E27FC236}">
                <a16:creationId xmlns:a16="http://schemas.microsoft.com/office/drawing/2014/main" id="{1FD9CCDC-84FB-6A49-9619-3A359E0D206D}"/>
              </a:ext>
            </a:extLst>
          </p:cNvPr>
          <p:cNvSpPr/>
          <p:nvPr/>
        </p:nvSpPr>
        <p:spPr>
          <a:xfrm>
            <a:off x="2857479" y="2886030"/>
            <a:ext cx="1633975" cy="2127930"/>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E6DFCF"/>
              </a:solidFill>
              <a:latin typeface="Calibri" panose="020F0502020204030204"/>
            </a:endParaRPr>
          </a:p>
        </p:txBody>
      </p:sp>
      <p:grpSp>
        <p:nvGrpSpPr>
          <p:cNvPr id="15" name="Group 14">
            <a:extLst>
              <a:ext uri="{FF2B5EF4-FFF2-40B4-BE49-F238E27FC236}">
                <a16:creationId xmlns:a16="http://schemas.microsoft.com/office/drawing/2014/main" id="{E0F3D39B-E9F8-9D76-4FD2-83B900214C89}"/>
              </a:ext>
            </a:extLst>
          </p:cNvPr>
          <p:cNvGrpSpPr/>
          <p:nvPr/>
        </p:nvGrpSpPr>
        <p:grpSpPr>
          <a:xfrm>
            <a:off x="2821519" y="2312238"/>
            <a:ext cx="3472601" cy="2033311"/>
            <a:chOff x="1144751" y="1385570"/>
            <a:chExt cx="5176130" cy="2033311"/>
          </a:xfrm>
        </p:grpSpPr>
        <p:sp>
          <p:nvSpPr>
            <p:cNvPr id="17" name="Rectangle: Rounded Corners 16">
              <a:extLst>
                <a:ext uri="{FF2B5EF4-FFF2-40B4-BE49-F238E27FC236}">
                  <a16:creationId xmlns:a16="http://schemas.microsoft.com/office/drawing/2014/main" id="{3D13132E-D5F2-9E81-5D5F-257C513B6DCF}"/>
                </a:ext>
              </a:extLst>
            </p:cNvPr>
            <p:cNvSpPr/>
            <p:nvPr/>
          </p:nvSpPr>
          <p:spPr>
            <a:xfrm>
              <a:off x="1144751" y="2095373"/>
              <a:ext cx="4342416" cy="1323508"/>
            </a:xfrm>
            <a:prstGeom prst="roundRect">
              <a:avLst>
                <a:gd name="adj" fmla="val 13356"/>
              </a:avLst>
            </a:prstGeom>
            <a:solidFill>
              <a:srgbClr val="FFFFFF"/>
            </a:solidFill>
            <a:ln w="38100">
              <a:solidFill>
                <a:srgbClr val="DCDCD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E6DFCF"/>
                </a:solidFill>
                <a:latin typeface="Calibri" panose="020F0502020204030204"/>
              </a:endParaRPr>
            </a:p>
          </p:txBody>
        </p:sp>
        <p:sp>
          <p:nvSpPr>
            <p:cNvPr id="18" name="TextBox 17">
              <a:extLst>
                <a:ext uri="{FF2B5EF4-FFF2-40B4-BE49-F238E27FC236}">
                  <a16:creationId xmlns:a16="http://schemas.microsoft.com/office/drawing/2014/main" id="{0EF64300-DA48-DFFF-ACD5-D014A29BF18B}"/>
                </a:ext>
              </a:extLst>
            </p:cNvPr>
            <p:cNvSpPr txBox="1"/>
            <p:nvPr/>
          </p:nvSpPr>
          <p:spPr>
            <a:xfrm>
              <a:off x="3499243" y="1385570"/>
              <a:ext cx="2821638" cy="369332"/>
            </a:xfrm>
            <a:prstGeom prst="rect">
              <a:avLst/>
            </a:prstGeom>
            <a:noFill/>
          </p:spPr>
          <p:txBody>
            <a:bodyPr wrap="square" rtlCol="0">
              <a:spAutoFit/>
            </a:bodyPr>
            <a:lstStyle>
              <a:defPPr>
                <a:defRPr lang="en-US"/>
              </a:defPPr>
              <a:lvl1pPr algn="r">
                <a:defRPr b="1">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dirty="0">
                  <a:solidFill>
                    <a:schemeClr val="accent3">
                      <a:lumMod val="75000"/>
                    </a:schemeClr>
                  </a:solidFill>
                </a:rPr>
                <a:t>Direct Lake Model</a:t>
              </a:r>
              <a:endParaRPr lang="en-GB" dirty="0">
                <a:solidFill>
                  <a:schemeClr val="accent3">
                    <a:lumMod val="75000"/>
                  </a:schemeClr>
                </a:solidFill>
              </a:endParaRPr>
            </a:p>
          </p:txBody>
        </p:sp>
      </p:grpSp>
      <p:pic>
        <p:nvPicPr>
          <p:cNvPr id="16" name="Picture 10">
            <a:extLst>
              <a:ext uri="{FF2B5EF4-FFF2-40B4-BE49-F238E27FC236}">
                <a16:creationId xmlns:a16="http://schemas.microsoft.com/office/drawing/2014/main" id="{2E6CA590-4EAD-C438-B23E-5A00785FE9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28952" y="3222306"/>
            <a:ext cx="869955" cy="869955"/>
          </a:xfrm>
          <a:prstGeom prst="rect">
            <a:avLst/>
          </a:prstGeom>
        </p:spPr>
      </p:pic>
      <p:sp>
        <p:nvSpPr>
          <p:cNvPr id="13" name="TextBox 12">
            <a:extLst>
              <a:ext uri="{FF2B5EF4-FFF2-40B4-BE49-F238E27FC236}">
                <a16:creationId xmlns:a16="http://schemas.microsoft.com/office/drawing/2014/main" id="{7A2920B1-2430-78B9-0307-87FFEB953374}"/>
              </a:ext>
            </a:extLst>
          </p:cNvPr>
          <p:cNvSpPr txBox="1"/>
          <p:nvPr/>
        </p:nvSpPr>
        <p:spPr>
          <a:xfrm>
            <a:off x="2456691" y="2305088"/>
            <a:ext cx="1927216" cy="369332"/>
          </a:xfrm>
          <a:prstGeom prst="rect">
            <a:avLst/>
          </a:prstGeom>
          <a:noFill/>
        </p:spPr>
        <p:txBody>
          <a:bodyPr wrap="square" rtlCol="0">
            <a:spAutoFit/>
          </a:bodyPr>
          <a:lstStyle>
            <a:defPPr>
              <a:defRPr lang="en-US"/>
            </a:defPPr>
            <a:lvl1pPr algn="r">
              <a:defRPr b="1">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dirty="0" err="1">
                <a:solidFill>
                  <a:schemeClr val="accent2">
                    <a:lumMod val="75000"/>
                  </a:schemeClr>
                </a:solidFill>
              </a:rPr>
              <a:t>OneLake</a:t>
            </a:r>
            <a:endParaRPr lang="en-GB" dirty="0">
              <a:solidFill>
                <a:schemeClr val="accent2">
                  <a:lumMod val="75000"/>
                </a:schemeClr>
              </a:solidFill>
            </a:endParaRPr>
          </a:p>
        </p:txBody>
      </p:sp>
      <p:pic>
        <p:nvPicPr>
          <p:cNvPr id="11" name="Graphic 10">
            <a:extLst>
              <a:ext uri="{FF2B5EF4-FFF2-40B4-BE49-F238E27FC236}">
                <a16:creationId xmlns:a16="http://schemas.microsoft.com/office/drawing/2014/main" id="{AFDBB86B-BD28-24D0-65AF-E74580190A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36943" y="3180519"/>
            <a:ext cx="766712" cy="766712"/>
          </a:xfrm>
          <a:prstGeom prst="rect">
            <a:avLst/>
          </a:prstGeom>
        </p:spPr>
      </p:pic>
      <p:pic>
        <p:nvPicPr>
          <p:cNvPr id="19" name="Picture 18" descr="A green and blue logo&#10;&#10;Description automatically generated">
            <a:extLst>
              <a:ext uri="{FF2B5EF4-FFF2-40B4-BE49-F238E27FC236}">
                <a16:creationId xmlns:a16="http://schemas.microsoft.com/office/drawing/2014/main" id="{4E41DB99-18BE-93AA-4EFF-376D54481A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6333" y="4280238"/>
            <a:ext cx="399764" cy="399764"/>
          </a:xfrm>
          <a:prstGeom prst="rect">
            <a:avLst/>
          </a:prstGeom>
        </p:spPr>
      </p:pic>
      <p:pic>
        <p:nvPicPr>
          <p:cNvPr id="21" name="Graphic 20" descr="Paper with solid fill">
            <a:extLst>
              <a:ext uri="{FF2B5EF4-FFF2-40B4-BE49-F238E27FC236}">
                <a16:creationId xmlns:a16="http://schemas.microsoft.com/office/drawing/2014/main" id="{254078A9-D587-287D-0D3E-856C820CC9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519" y="3859572"/>
            <a:ext cx="465378" cy="465378"/>
          </a:xfrm>
          <a:prstGeom prst="rect">
            <a:avLst/>
          </a:prstGeom>
        </p:spPr>
      </p:pic>
      <p:pic>
        <p:nvPicPr>
          <p:cNvPr id="22" name="Graphic 21" descr="Paper with solid fill">
            <a:extLst>
              <a:ext uri="{FF2B5EF4-FFF2-40B4-BE49-F238E27FC236}">
                <a16:creationId xmlns:a16="http://schemas.microsoft.com/office/drawing/2014/main" id="{33F8CF1B-4FD2-D75C-BBA9-4B7C084851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8277" y="3880171"/>
            <a:ext cx="465378" cy="465378"/>
          </a:xfrm>
          <a:prstGeom prst="rect">
            <a:avLst/>
          </a:prstGeom>
        </p:spPr>
      </p:pic>
      <p:pic>
        <p:nvPicPr>
          <p:cNvPr id="23" name="Graphic 22" descr="Paper with solid fill">
            <a:extLst>
              <a:ext uri="{FF2B5EF4-FFF2-40B4-BE49-F238E27FC236}">
                <a16:creationId xmlns:a16="http://schemas.microsoft.com/office/drawing/2014/main" id="{1974825C-4B0D-5168-BDA7-CD32943FAC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8952" y="3880171"/>
            <a:ext cx="465378" cy="465378"/>
          </a:xfrm>
          <a:prstGeom prst="rect">
            <a:avLst/>
          </a:prstGeom>
        </p:spPr>
      </p:pic>
      <p:pic>
        <p:nvPicPr>
          <p:cNvPr id="7" name="Graphic 6" descr="Paper with solid fill">
            <a:extLst>
              <a:ext uri="{FF2B5EF4-FFF2-40B4-BE49-F238E27FC236}">
                <a16:creationId xmlns:a16="http://schemas.microsoft.com/office/drawing/2014/main" id="{29A156ED-DCAA-0846-D604-7CAC5FD7FB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7665" y="4447313"/>
            <a:ext cx="465378" cy="465378"/>
          </a:xfrm>
          <a:prstGeom prst="rect">
            <a:avLst/>
          </a:prstGeom>
        </p:spPr>
      </p:pic>
    </p:spTree>
    <p:extLst>
      <p:ext uri="{BB962C8B-B14F-4D97-AF65-F5344CB8AC3E}">
        <p14:creationId xmlns:p14="http://schemas.microsoft.com/office/powerpoint/2010/main" val="78653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AADE-48C5-9FC2-C69D-DA4C527ECB37}"/>
              </a:ext>
            </a:extLst>
          </p:cNvPr>
          <p:cNvSpPr>
            <a:spLocks noGrp="1"/>
          </p:cNvSpPr>
          <p:nvPr>
            <p:ph type="title"/>
          </p:nvPr>
        </p:nvSpPr>
        <p:spPr/>
        <p:txBody>
          <a:bodyPr/>
          <a:lstStyle/>
          <a:p>
            <a:r>
              <a:rPr lang="en-US" dirty="0"/>
              <a:t>Framing</a:t>
            </a:r>
            <a:endParaRPr lang="en-DK" dirty="0"/>
          </a:p>
        </p:txBody>
      </p:sp>
      <p:sp>
        <p:nvSpPr>
          <p:cNvPr id="3" name="Content Placeholder 2">
            <a:extLst>
              <a:ext uri="{FF2B5EF4-FFF2-40B4-BE49-F238E27FC236}">
                <a16:creationId xmlns:a16="http://schemas.microsoft.com/office/drawing/2014/main" id="{AFBD4F7F-0C11-4089-BD43-6EAFB6189026}"/>
              </a:ext>
            </a:extLst>
          </p:cNvPr>
          <p:cNvSpPr>
            <a:spLocks noGrp="1"/>
          </p:cNvSpPr>
          <p:nvPr>
            <p:ph idx="1"/>
          </p:nvPr>
        </p:nvSpPr>
        <p:spPr/>
        <p:txBody>
          <a:bodyPr/>
          <a:lstStyle/>
          <a:p>
            <a:r>
              <a:rPr lang="en-US" dirty="0"/>
              <a:t>The Direct Lake model needs to know that it is there</a:t>
            </a:r>
            <a:endParaRPr lang="en-DK" dirty="0"/>
          </a:p>
        </p:txBody>
      </p:sp>
      <p:grpSp>
        <p:nvGrpSpPr>
          <p:cNvPr id="4" name="Group 3">
            <a:extLst>
              <a:ext uri="{FF2B5EF4-FFF2-40B4-BE49-F238E27FC236}">
                <a16:creationId xmlns:a16="http://schemas.microsoft.com/office/drawing/2014/main" id="{B783C95E-5CC4-FCA6-140B-8C75A2D5A281}"/>
              </a:ext>
            </a:extLst>
          </p:cNvPr>
          <p:cNvGrpSpPr/>
          <p:nvPr/>
        </p:nvGrpSpPr>
        <p:grpSpPr>
          <a:xfrm>
            <a:off x="2456691" y="2124848"/>
            <a:ext cx="5079489" cy="3132952"/>
            <a:chOff x="-2689461" y="2970767"/>
            <a:chExt cx="10572351" cy="3347716"/>
          </a:xfrm>
        </p:grpSpPr>
        <p:sp>
          <p:nvSpPr>
            <p:cNvPr id="5" name="Rectangle: Rounded Corners 4">
              <a:extLst>
                <a:ext uri="{FF2B5EF4-FFF2-40B4-BE49-F238E27FC236}">
                  <a16:creationId xmlns:a16="http://schemas.microsoft.com/office/drawing/2014/main" id="{860209C6-D463-A634-DE6E-5829C21B13A5}"/>
                </a:ext>
              </a:extLst>
            </p:cNvPr>
            <p:cNvSpPr/>
            <p:nvPr/>
          </p:nvSpPr>
          <p:spPr>
            <a:xfrm>
              <a:off x="-2689461" y="2970767"/>
              <a:ext cx="10572351" cy="3347716"/>
            </a:xfrm>
            <a:prstGeom prst="roundRect">
              <a:avLst>
                <a:gd name="adj" fmla="val 6808"/>
              </a:avLst>
            </a:prstGeom>
            <a:solidFill>
              <a:srgbClr val="E0EBEA"/>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1400">
                <a:solidFill>
                  <a:srgbClr val="E6DFCF"/>
                </a:solidFill>
                <a:latin typeface="Calibri" panose="020F0502020204030204"/>
              </a:endParaRPr>
            </a:p>
          </p:txBody>
        </p:sp>
        <p:sp>
          <p:nvSpPr>
            <p:cNvPr id="6" name="TextBox 5">
              <a:extLst>
                <a:ext uri="{FF2B5EF4-FFF2-40B4-BE49-F238E27FC236}">
                  <a16:creationId xmlns:a16="http://schemas.microsoft.com/office/drawing/2014/main" id="{CFE95487-3049-B626-935C-75AF6670D8DE}"/>
                </a:ext>
              </a:extLst>
            </p:cNvPr>
            <p:cNvSpPr txBox="1"/>
            <p:nvPr/>
          </p:nvSpPr>
          <p:spPr>
            <a:xfrm>
              <a:off x="5461035" y="5578574"/>
              <a:ext cx="1922669" cy="381668"/>
            </a:xfrm>
            <a:prstGeom prst="rect">
              <a:avLst/>
            </a:prstGeom>
            <a:noFill/>
          </p:spPr>
          <p:txBody>
            <a:bodyPr wrap="square">
              <a:spAutoFit/>
            </a:bodyPr>
            <a:lstStyle/>
            <a:p>
              <a:pPr algn="r">
                <a:defRPr/>
              </a:pPr>
              <a:r>
                <a:rPr lang="en-US" sz="1400" dirty="0">
                  <a:solidFill>
                    <a:srgbClr val="0B5A54"/>
                  </a:solidFill>
                  <a:latin typeface="Open Sans" panose="020B0606030504020204" pitchFamily="34" charset="0"/>
                  <a:ea typeface="Open Sans" panose="020B0606030504020204" pitchFamily="34" charset="0"/>
                  <a:cs typeface="Open Sans" panose="020B0606030504020204" pitchFamily="34" charset="0"/>
                </a:rPr>
                <a:t>Fabric Portal</a:t>
              </a:r>
            </a:p>
          </p:txBody>
        </p:sp>
      </p:grpSp>
      <p:sp>
        <p:nvSpPr>
          <p:cNvPr id="12" name="Rectangle: Rounded Corners 11">
            <a:extLst>
              <a:ext uri="{FF2B5EF4-FFF2-40B4-BE49-F238E27FC236}">
                <a16:creationId xmlns:a16="http://schemas.microsoft.com/office/drawing/2014/main" id="{1FD9CCDC-84FB-6A49-9619-3A359E0D206D}"/>
              </a:ext>
            </a:extLst>
          </p:cNvPr>
          <p:cNvSpPr/>
          <p:nvPr/>
        </p:nvSpPr>
        <p:spPr>
          <a:xfrm>
            <a:off x="2857479" y="2886030"/>
            <a:ext cx="1633975" cy="2127930"/>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E6DFCF"/>
              </a:solidFill>
              <a:latin typeface="Calibri" panose="020F0502020204030204"/>
            </a:endParaRPr>
          </a:p>
        </p:txBody>
      </p:sp>
      <p:grpSp>
        <p:nvGrpSpPr>
          <p:cNvPr id="15" name="Group 14">
            <a:extLst>
              <a:ext uri="{FF2B5EF4-FFF2-40B4-BE49-F238E27FC236}">
                <a16:creationId xmlns:a16="http://schemas.microsoft.com/office/drawing/2014/main" id="{E0F3D39B-E9F8-9D76-4FD2-83B900214C89}"/>
              </a:ext>
            </a:extLst>
          </p:cNvPr>
          <p:cNvGrpSpPr/>
          <p:nvPr/>
        </p:nvGrpSpPr>
        <p:grpSpPr>
          <a:xfrm>
            <a:off x="2821519" y="2312238"/>
            <a:ext cx="3472601" cy="2610303"/>
            <a:chOff x="1144751" y="1385570"/>
            <a:chExt cx="5176130" cy="2610303"/>
          </a:xfrm>
        </p:grpSpPr>
        <p:sp>
          <p:nvSpPr>
            <p:cNvPr id="17" name="Rectangle: Rounded Corners 16">
              <a:extLst>
                <a:ext uri="{FF2B5EF4-FFF2-40B4-BE49-F238E27FC236}">
                  <a16:creationId xmlns:a16="http://schemas.microsoft.com/office/drawing/2014/main" id="{3D13132E-D5F2-9E81-5D5F-257C513B6DCF}"/>
                </a:ext>
              </a:extLst>
            </p:cNvPr>
            <p:cNvSpPr/>
            <p:nvPr/>
          </p:nvSpPr>
          <p:spPr>
            <a:xfrm>
              <a:off x="1144751" y="2095372"/>
              <a:ext cx="4342416" cy="1900501"/>
            </a:xfrm>
            <a:prstGeom prst="roundRect">
              <a:avLst>
                <a:gd name="adj" fmla="val 13356"/>
              </a:avLst>
            </a:prstGeom>
            <a:solidFill>
              <a:srgbClr val="FFFFFF"/>
            </a:solidFill>
            <a:ln w="38100">
              <a:solidFill>
                <a:srgbClr val="DCDCD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E6DFCF"/>
                </a:solidFill>
                <a:latin typeface="Calibri" panose="020F0502020204030204"/>
              </a:endParaRPr>
            </a:p>
          </p:txBody>
        </p:sp>
        <p:sp>
          <p:nvSpPr>
            <p:cNvPr id="18" name="TextBox 17">
              <a:extLst>
                <a:ext uri="{FF2B5EF4-FFF2-40B4-BE49-F238E27FC236}">
                  <a16:creationId xmlns:a16="http://schemas.microsoft.com/office/drawing/2014/main" id="{0EF64300-DA48-DFFF-ACD5-D014A29BF18B}"/>
                </a:ext>
              </a:extLst>
            </p:cNvPr>
            <p:cNvSpPr txBox="1"/>
            <p:nvPr/>
          </p:nvSpPr>
          <p:spPr>
            <a:xfrm>
              <a:off x="3499243" y="1385570"/>
              <a:ext cx="2821638" cy="369332"/>
            </a:xfrm>
            <a:prstGeom prst="rect">
              <a:avLst/>
            </a:prstGeom>
            <a:noFill/>
          </p:spPr>
          <p:txBody>
            <a:bodyPr wrap="square" rtlCol="0">
              <a:spAutoFit/>
            </a:bodyPr>
            <a:lstStyle>
              <a:defPPr>
                <a:defRPr lang="en-US"/>
              </a:defPPr>
              <a:lvl1pPr algn="r">
                <a:defRPr b="1">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dirty="0">
                  <a:solidFill>
                    <a:schemeClr val="accent3">
                      <a:lumMod val="75000"/>
                    </a:schemeClr>
                  </a:solidFill>
                </a:rPr>
                <a:t>Direct Lake Model</a:t>
              </a:r>
              <a:endParaRPr lang="en-GB" dirty="0">
                <a:solidFill>
                  <a:schemeClr val="accent3">
                    <a:lumMod val="75000"/>
                  </a:schemeClr>
                </a:solidFill>
              </a:endParaRPr>
            </a:p>
          </p:txBody>
        </p:sp>
      </p:grpSp>
      <p:pic>
        <p:nvPicPr>
          <p:cNvPr id="16" name="Picture 10">
            <a:extLst>
              <a:ext uri="{FF2B5EF4-FFF2-40B4-BE49-F238E27FC236}">
                <a16:creationId xmlns:a16="http://schemas.microsoft.com/office/drawing/2014/main" id="{2E6CA590-4EAD-C438-B23E-5A00785FE9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28952" y="3222306"/>
            <a:ext cx="869955" cy="869955"/>
          </a:xfrm>
          <a:prstGeom prst="rect">
            <a:avLst/>
          </a:prstGeom>
        </p:spPr>
      </p:pic>
      <p:sp>
        <p:nvSpPr>
          <p:cNvPr id="13" name="TextBox 12">
            <a:extLst>
              <a:ext uri="{FF2B5EF4-FFF2-40B4-BE49-F238E27FC236}">
                <a16:creationId xmlns:a16="http://schemas.microsoft.com/office/drawing/2014/main" id="{7A2920B1-2430-78B9-0307-87FFEB953374}"/>
              </a:ext>
            </a:extLst>
          </p:cNvPr>
          <p:cNvSpPr txBox="1"/>
          <p:nvPr/>
        </p:nvSpPr>
        <p:spPr>
          <a:xfrm>
            <a:off x="2456691" y="2305088"/>
            <a:ext cx="1927216" cy="369332"/>
          </a:xfrm>
          <a:prstGeom prst="rect">
            <a:avLst/>
          </a:prstGeom>
          <a:noFill/>
        </p:spPr>
        <p:txBody>
          <a:bodyPr wrap="square" rtlCol="0">
            <a:spAutoFit/>
          </a:bodyPr>
          <a:lstStyle>
            <a:defPPr>
              <a:defRPr lang="en-US"/>
            </a:defPPr>
            <a:lvl1pPr algn="r">
              <a:defRPr b="1">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dirty="0" err="1">
                <a:solidFill>
                  <a:schemeClr val="accent2">
                    <a:lumMod val="75000"/>
                  </a:schemeClr>
                </a:solidFill>
              </a:rPr>
              <a:t>OneLake</a:t>
            </a:r>
            <a:endParaRPr lang="en-GB" dirty="0">
              <a:solidFill>
                <a:schemeClr val="accent2">
                  <a:lumMod val="75000"/>
                </a:schemeClr>
              </a:solidFill>
            </a:endParaRPr>
          </a:p>
        </p:txBody>
      </p:sp>
      <p:pic>
        <p:nvPicPr>
          <p:cNvPr id="11" name="Graphic 10">
            <a:extLst>
              <a:ext uri="{FF2B5EF4-FFF2-40B4-BE49-F238E27FC236}">
                <a16:creationId xmlns:a16="http://schemas.microsoft.com/office/drawing/2014/main" id="{AFDBB86B-BD28-24D0-65AF-E74580190A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36943" y="3180519"/>
            <a:ext cx="766712" cy="766712"/>
          </a:xfrm>
          <a:prstGeom prst="rect">
            <a:avLst/>
          </a:prstGeom>
        </p:spPr>
      </p:pic>
      <p:pic>
        <p:nvPicPr>
          <p:cNvPr id="19" name="Picture 18" descr="A green and blue logo&#10;&#10;Description automatically generated">
            <a:extLst>
              <a:ext uri="{FF2B5EF4-FFF2-40B4-BE49-F238E27FC236}">
                <a16:creationId xmlns:a16="http://schemas.microsoft.com/office/drawing/2014/main" id="{4E41DB99-18BE-93AA-4EFF-376D54481A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6333" y="4280238"/>
            <a:ext cx="399764" cy="399764"/>
          </a:xfrm>
          <a:prstGeom prst="rect">
            <a:avLst/>
          </a:prstGeom>
        </p:spPr>
      </p:pic>
      <p:pic>
        <p:nvPicPr>
          <p:cNvPr id="21" name="Graphic 20" descr="Paper with solid fill">
            <a:extLst>
              <a:ext uri="{FF2B5EF4-FFF2-40B4-BE49-F238E27FC236}">
                <a16:creationId xmlns:a16="http://schemas.microsoft.com/office/drawing/2014/main" id="{254078A9-D587-287D-0D3E-856C820CC9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519" y="3859572"/>
            <a:ext cx="465378" cy="465378"/>
          </a:xfrm>
          <a:prstGeom prst="rect">
            <a:avLst/>
          </a:prstGeom>
        </p:spPr>
      </p:pic>
      <p:pic>
        <p:nvPicPr>
          <p:cNvPr id="22" name="Graphic 21" descr="Paper with solid fill">
            <a:extLst>
              <a:ext uri="{FF2B5EF4-FFF2-40B4-BE49-F238E27FC236}">
                <a16:creationId xmlns:a16="http://schemas.microsoft.com/office/drawing/2014/main" id="{33F8CF1B-4FD2-D75C-BBA9-4B7C084851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8277" y="3880171"/>
            <a:ext cx="465378" cy="465378"/>
          </a:xfrm>
          <a:prstGeom prst="rect">
            <a:avLst/>
          </a:prstGeom>
        </p:spPr>
      </p:pic>
      <p:pic>
        <p:nvPicPr>
          <p:cNvPr id="23" name="Graphic 22" descr="Paper with solid fill">
            <a:extLst>
              <a:ext uri="{FF2B5EF4-FFF2-40B4-BE49-F238E27FC236}">
                <a16:creationId xmlns:a16="http://schemas.microsoft.com/office/drawing/2014/main" id="{1974825C-4B0D-5168-BDA7-CD32943FAC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8952" y="3880171"/>
            <a:ext cx="465378" cy="465378"/>
          </a:xfrm>
          <a:prstGeom prst="rect">
            <a:avLst/>
          </a:prstGeom>
        </p:spPr>
      </p:pic>
      <p:pic>
        <p:nvPicPr>
          <p:cNvPr id="7" name="Graphic 6" descr="Paper with solid fill">
            <a:extLst>
              <a:ext uri="{FF2B5EF4-FFF2-40B4-BE49-F238E27FC236}">
                <a16:creationId xmlns:a16="http://schemas.microsoft.com/office/drawing/2014/main" id="{29A156ED-DCAA-0846-D604-7CAC5FD7FB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7665" y="4447313"/>
            <a:ext cx="465378" cy="465378"/>
          </a:xfrm>
          <a:prstGeom prst="rect">
            <a:avLst/>
          </a:prstGeom>
        </p:spPr>
      </p:pic>
      <p:sp>
        <p:nvSpPr>
          <p:cNvPr id="8" name="TextBox 7">
            <a:extLst>
              <a:ext uri="{FF2B5EF4-FFF2-40B4-BE49-F238E27FC236}">
                <a16:creationId xmlns:a16="http://schemas.microsoft.com/office/drawing/2014/main" id="{DDFCE0F4-6A40-BD10-6EE0-6E8A900426BC}"/>
              </a:ext>
            </a:extLst>
          </p:cNvPr>
          <p:cNvSpPr txBox="1"/>
          <p:nvPr/>
        </p:nvSpPr>
        <p:spPr>
          <a:xfrm>
            <a:off x="605481" y="5817519"/>
            <a:ext cx="9378778" cy="1200329"/>
          </a:xfrm>
          <a:prstGeom prst="rect">
            <a:avLst/>
          </a:prstGeom>
          <a:noFill/>
        </p:spPr>
        <p:txBody>
          <a:bodyPr wrap="square" rtlCol="0">
            <a:spAutoFit/>
          </a:bodyPr>
          <a:lstStyle/>
          <a:p>
            <a:r>
              <a:rPr lang="en-US" dirty="0"/>
              <a:t>Sources: </a:t>
            </a:r>
            <a:r>
              <a:rPr lang="en-US" dirty="0">
                <a:hlinkClick r:id="rId10"/>
              </a:rPr>
              <a:t>Exploring Direct Lake Framing and warm-up data using Semantic Link in Fabric Notebooks – Data – Marc (data-marc.com)</a:t>
            </a:r>
            <a:br>
              <a:rPr lang="en-US" dirty="0"/>
            </a:br>
            <a:r>
              <a:rPr lang="en-US" dirty="0">
                <a:hlinkClick r:id="rId11"/>
              </a:rPr>
              <a:t>What does it mean to refresh a Direct Lake Power BI dataset in Fabric? (crossjoin.co.uk)</a:t>
            </a:r>
            <a:br>
              <a:rPr lang="en-US" dirty="0"/>
            </a:br>
            <a:endParaRPr lang="en-DK" dirty="0"/>
          </a:p>
        </p:txBody>
      </p:sp>
    </p:spTree>
    <p:extLst>
      <p:ext uri="{BB962C8B-B14F-4D97-AF65-F5344CB8AC3E}">
        <p14:creationId xmlns:p14="http://schemas.microsoft.com/office/powerpoint/2010/main" val="216750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64D8-693F-8245-3391-E95FACEA7C05}"/>
              </a:ext>
            </a:extLst>
          </p:cNvPr>
          <p:cNvSpPr>
            <a:spLocks noGrp="1"/>
          </p:cNvSpPr>
          <p:nvPr>
            <p:ph type="title"/>
          </p:nvPr>
        </p:nvSpPr>
        <p:spPr/>
        <p:txBody>
          <a:bodyPr/>
          <a:lstStyle/>
          <a:p>
            <a:r>
              <a:rPr lang="en-US" dirty="0"/>
              <a:t>Framing</a:t>
            </a:r>
            <a:endParaRPr lang="en-DK" dirty="0"/>
          </a:p>
        </p:txBody>
      </p:sp>
      <p:sp>
        <p:nvSpPr>
          <p:cNvPr id="3" name="Content Placeholder 2">
            <a:extLst>
              <a:ext uri="{FF2B5EF4-FFF2-40B4-BE49-F238E27FC236}">
                <a16:creationId xmlns:a16="http://schemas.microsoft.com/office/drawing/2014/main" id="{234D8313-50D3-7E54-FF10-4B7D9422F375}"/>
              </a:ext>
            </a:extLst>
          </p:cNvPr>
          <p:cNvSpPr>
            <a:spLocks noGrp="1"/>
          </p:cNvSpPr>
          <p:nvPr>
            <p:ph idx="1"/>
          </p:nvPr>
        </p:nvSpPr>
        <p:spPr/>
        <p:txBody>
          <a:bodyPr/>
          <a:lstStyle/>
          <a:p>
            <a:r>
              <a:rPr lang="en-US" dirty="0"/>
              <a:t>The initial framing is also needed to ensure Direct Lake doesn’t only use Direct Query</a:t>
            </a:r>
          </a:p>
          <a:p>
            <a:r>
              <a:rPr lang="en-US" dirty="0"/>
              <a:t>If the model is created in Power BI web interface handles automatically</a:t>
            </a:r>
          </a:p>
          <a:p>
            <a:r>
              <a:rPr lang="en-US" dirty="0"/>
              <a:t>In Tabular Editor we need to frame before Direct Lake works.</a:t>
            </a:r>
            <a:endParaRPr lang="en-DK" dirty="0"/>
          </a:p>
        </p:txBody>
      </p:sp>
    </p:spTree>
    <p:extLst>
      <p:ext uri="{BB962C8B-B14F-4D97-AF65-F5344CB8AC3E}">
        <p14:creationId xmlns:p14="http://schemas.microsoft.com/office/powerpoint/2010/main" val="425275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D825595-BCED-5A29-CAF1-6D18370D3F26}"/>
              </a:ext>
            </a:extLst>
          </p:cNvPr>
          <p:cNvSpPr>
            <a:spLocks noGrp="1"/>
          </p:cNvSpPr>
          <p:nvPr>
            <p:ph type="body" sz="quarter" idx="14"/>
          </p:nvPr>
        </p:nvSpPr>
        <p:spPr/>
        <p:txBody>
          <a:bodyPr/>
          <a:lstStyle/>
          <a:p>
            <a:endParaRPr lang="en-DK"/>
          </a:p>
        </p:txBody>
      </p:sp>
      <p:sp>
        <p:nvSpPr>
          <p:cNvPr id="4" name="Title 3">
            <a:extLst>
              <a:ext uri="{FF2B5EF4-FFF2-40B4-BE49-F238E27FC236}">
                <a16:creationId xmlns:a16="http://schemas.microsoft.com/office/drawing/2014/main" id="{C823F3FB-3D11-D59A-AEC3-645AE126D1ED}"/>
              </a:ext>
            </a:extLst>
          </p:cNvPr>
          <p:cNvSpPr>
            <a:spLocks noGrp="1"/>
          </p:cNvSpPr>
          <p:nvPr>
            <p:ph type="ctrTitle"/>
          </p:nvPr>
        </p:nvSpPr>
        <p:spPr/>
        <p:txBody>
          <a:bodyPr/>
          <a:lstStyle/>
          <a:p>
            <a:r>
              <a:rPr lang="en-US"/>
              <a:t>DEMO</a:t>
            </a:r>
            <a:endParaRPr lang="en-DK"/>
          </a:p>
        </p:txBody>
      </p:sp>
      <p:sp>
        <p:nvSpPr>
          <p:cNvPr id="5" name="Subtitle 4">
            <a:extLst>
              <a:ext uri="{FF2B5EF4-FFF2-40B4-BE49-F238E27FC236}">
                <a16:creationId xmlns:a16="http://schemas.microsoft.com/office/drawing/2014/main" id="{020EE544-9FC4-E8BF-5712-0E714CE6F637}"/>
              </a:ext>
            </a:extLst>
          </p:cNvPr>
          <p:cNvSpPr>
            <a:spLocks noGrp="1"/>
          </p:cNvSpPr>
          <p:nvPr>
            <p:ph type="subTitle" idx="1"/>
          </p:nvPr>
        </p:nvSpPr>
        <p:spPr/>
        <p:txBody>
          <a:bodyPr>
            <a:normAutofit/>
          </a:bodyPr>
          <a:lstStyle/>
          <a:p>
            <a:r>
              <a:rPr lang="en-US" dirty="0"/>
              <a:t>Framing </a:t>
            </a:r>
            <a:endParaRPr lang="en-DK" dirty="0"/>
          </a:p>
        </p:txBody>
      </p:sp>
      <p:sp>
        <p:nvSpPr>
          <p:cNvPr id="6" name="Picture Placeholder 5">
            <a:extLst>
              <a:ext uri="{FF2B5EF4-FFF2-40B4-BE49-F238E27FC236}">
                <a16:creationId xmlns:a16="http://schemas.microsoft.com/office/drawing/2014/main" id="{02410406-0706-6A30-D361-6ECB0C79F1BA}"/>
              </a:ext>
            </a:extLst>
          </p:cNvPr>
          <p:cNvSpPr>
            <a:spLocks noGrp="1"/>
          </p:cNvSpPr>
          <p:nvPr>
            <p:ph type="pic" sz="quarter" idx="13"/>
          </p:nvPr>
        </p:nvSpPr>
        <p:spPr/>
        <p:txBody>
          <a:bodyPr/>
          <a:lstStyle/>
          <a:p>
            <a:endParaRPr lang="en-DK" dirty="0"/>
          </a:p>
        </p:txBody>
      </p:sp>
    </p:spTree>
    <p:extLst>
      <p:ext uri="{BB962C8B-B14F-4D97-AF65-F5344CB8AC3E}">
        <p14:creationId xmlns:p14="http://schemas.microsoft.com/office/powerpoint/2010/main" val="554236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9BFB9-3577-4E8F-8992-B9E6F12D9351}"/>
              </a:ext>
            </a:extLst>
          </p:cNvPr>
          <p:cNvSpPr>
            <a:spLocks noGrp="1"/>
          </p:cNvSpPr>
          <p:nvPr>
            <p:ph type="title"/>
          </p:nvPr>
        </p:nvSpPr>
        <p:spPr/>
        <p:txBody>
          <a:bodyPr/>
          <a:lstStyle/>
          <a:p>
            <a:r>
              <a:rPr lang="en-US" dirty="0"/>
              <a:t>New Properties to know</a:t>
            </a:r>
            <a:endParaRPr lang="en-DK" dirty="0"/>
          </a:p>
        </p:txBody>
      </p:sp>
      <p:sp>
        <p:nvSpPr>
          <p:cNvPr id="3" name="Content Placeholder 2">
            <a:extLst>
              <a:ext uri="{FF2B5EF4-FFF2-40B4-BE49-F238E27FC236}">
                <a16:creationId xmlns:a16="http://schemas.microsoft.com/office/drawing/2014/main" id="{6E876C34-3154-B814-B5A1-8D3F7EB9B517}"/>
              </a:ext>
            </a:extLst>
          </p:cNvPr>
          <p:cNvSpPr>
            <a:spLocks noGrp="1"/>
          </p:cNvSpPr>
          <p:nvPr>
            <p:ph idx="1"/>
          </p:nvPr>
        </p:nvSpPr>
        <p:spPr/>
        <p:txBody>
          <a:bodyPr/>
          <a:lstStyle/>
          <a:p>
            <a:r>
              <a:rPr lang="en-US" dirty="0"/>
              <a:t>Direct Lake Behavior</a:t>
            </a:r>
          </a:p>
          <a:p>
            <a:r>
              <a:rPr lang="en-US" dirty="0"/>
              <a:t>Optimization of Delta tables impacts performance</a:t>
            </a:r>
            <a:endParaRPr lang="en-DK" dirty="0"/>
          </a:p>
          <a:p>
            <a:r>
              <a:rPr lang="en-US" dirty="0"/>
              <a:t>Collation</a:t>
            </a:r>
          </a:p>
        </p:txBody>
      </p:sp>
    </p:spTree>
    <p:extLst>
      <p:ext uri="{BB962C8B-B14F-4D97-AF65-F5344CB8AC3E}">
        <p14:creationId xmlns:p14="http://schemas.microsoft.com/office/powerpoint/2010/main" val="384492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D3B5-3A72-493A-7BAA-D3C2A2C766E3}"/>
              </a:ext>
            </a:extLst>
          </p:cNvPr>
          <p:cNvSpPr>
            <a:spLocks noGrp="1"/>
          </p:cNvSpPr>
          <p:nvPr>
            <p:ph type="title"/>
          </p:nvPr>
        </p:nvSpPr>
        <p:spPr/>
        <p:txBody>
          <a:bodyPr/>
          <a:lstStyle/>
          <a:p>
            <a:r>
              <a:rPr lang="en-US" dirty="0"/>
              <a:t>Direct Lake Behavior</a:t>
            </a:r>
            <a:endParaRPr lang="en-DK" dirty="0"/>
          </a:p>
        </p:txBody>
      </p:sp>
      <p:sp>
        <p:nvSpPr>
          <p:cNvPr id="3" name="Content Placeholder 2">
            <a:extLst>
              <a:ext uri="{FF2B5EF4-FFF2-40B4-BE49-F238E27FC236}">
                <a16:creationId xmlns:a16="http://schemas.microsoft.com/office/drawing/2014/main" id="{C6321FDC-EE3C-3565-6531-C05BD1F83876}"/>
              </a:ext>
            </a:extLst>
          </p:cNvPr>
          <p:cNvSpPr>
            <a:spLocks noGrp="1"/>
          </p:cNvSpPr>
          <p:nvPr>
            <p:ph idx="1"/>
          </p:nvPr>
        </p:nvSpPr>
        <p:spPr/>
        <p:txBody>
          <a:bodyPr/>
          <a:lstStyle/>
          <a:p>
            <a:r>
              <a:rPr lang="en-US" dirty="0"/>
              <a:t>Determines Direct Lake fallback behavior</a:t>
            </a:r>
          </a:p>
          <a:p>
            <a:r>
              <a:rPr lang="en-US" dirty="0"/>
              <a:t>DAX query fallbacks to </a:t>
            </a:r>
            <a:r>
              <a:rPr lang="en-US" dirty="0" err="1"/>
              <a:t>DirectQuery</a:t>
            </a:r>
            <a:r>
              <a:rPr lang="en-US" dirty="0"/>
              <a:t> if Direct Lake limitations are reached</a:t>
            </a:r>
          </a:p>
          <a:p>
            <a:r>
              <a:rPr lang="en-US" dirty="0"/>
              <a:t>Should you?</a:t>
            </a:r>
          </a:p>
          <a:p>
            <a:pPr lvl="1"/>
            <a:r>
              <a:rPr lang="en-US" dirty="0"/>
              <a:t>Pros: Always in DL mode, potential performance gains</a:t>
            </a:r>
          </a:p>
          <a:p>
            <a:pPr lvl="1"/>
            <a:r>
              <a:rPr lang="en-US" dirty="0"/>
              <a:t>Cons: Your visuals might now work</a:t>
            </a:r>
          </a:p>
        </p:txBody>
      </p:sp>
      <p:sp>
        <p:nvSpPr>
          <p:cNvPr id="4" name="TextBox 3">
            <a:extLst>
              <a:ext uri="{FF2B5EF4-FFF2-40B4-BE49-F238E27FC236}">
                <a16:creationId xmlns:a16="http://schemas.microsoft.com/office/drawing/2014/main" id="{B940C83B-CC9D-F3FF-2F60-D3641059B054}"/>
              </a:ext>
            </a:extLst>
          </p:cNvPr>
          <p:cNvSpPr txBox="1"/>
          <p:nvPr/>
        </p:nvSpPr>
        <p:spPr>
          <a:xfrm>
            <a:off x="1383957" y="6203092"/>
            <a:ext cx="8625016" cy="369332"/>
          </a:xfrm>
          <a:prstGeom prst="rect">
            <a:avLst/>
          </a:prstGeom>
          <a:noFill/>
        </p:spPr>
        <p:txBody>
          <a:bodyPr wrap="square" rtlCol="0">
            <a:spAutoFit/>
          </a:bodyPr>
          <a:lstStyle/>
          <a:p>
            <a:r>
              <a:rPr lang="en-US" dirty="0"/>
              <a:t>Source: </a:t>
            </a:r>
            <a:r>
              <a:rPr lang="en-US" dirty="0">
                <a:hlinkClick r:id="rId3"/>
              </a:rPr>
              <a:t>Controlling Direct Lake Fallback Behavior (</a:t>
            </a:r>
            <a:r>
              <a:rPr lang="en-US" dirty="0" err="1">
                <a:hlinkClick r:id="rId3"/>
              </a:rPr>
              <a:t>fabric.guru</a:t>
            </a:r>
            <a:r>
              <a:rPr lang="en-US" dirty="0">
                <a:hlinkClick r:id="rId3"/>
              </a:rPr>
              <a:t>)</a:t>
            </a:r>
            <a:endParaRPr lang="en-DK" dirty="0"/>
          </a:p>
        </p:txBody>
      </p:sp>
    </p:spTree>
    <p:extLst>
      <p:ext uri="{BB962C8B-B14F-4D97-AF65-F5344CB8AC3E}">
        <p14:creationId xmlns:p14="http://schemas.microsoft.com/office/powerpoint/2010/main" val="148407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par>
                          <p:cTn id="22" fill="hold">
                            <p:stCondLst>
                              <p:cond delay="1500"/>
                            </p:stCondLst>
                            <p:childTnLst>
                              <p:par>
                                <p:cTn id="23" presetID="10" presetClass="entr" presetSubtype="0" fill="hold" grpId="0" nodeType="afterEffect">
                                  <p:stCondLst>
                                    <p:cond delay="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46A81-E43E-B605-6425-1C7D0C1621CE}"/>
              </a:ext>
            </a:extLst>
          </p:cNvPr>
          <p:cNvSpPr>
            <a:spLocks noGrp="1"/>
          </p:cNvSpPr>
          <p:nvPr>
            <p:ph type="title"/>
          </p:nvPr>
        </p:nvSpPr>
        <p:spPr/>
        <p:txBody>
          <a:bodyPr/>
          <a:lstStyle/>
          <a:p>
            <a:r>
              <a:rPr lang="en-US" dirty="0"/>
              <a:t>Delta Tables</a:t>
            </a:r>
            <a:endParaRPr lang="en-DK" dirty="0"/>
          </a:p>
        </p:txBody>
      </p:sp>
      <p:sp>
        <p:nvSpPr>
          <p:cNvPr id="3" name="Content Placeholder 2">
            <a:extLst>
              <a:ext uri="{FF2B5EF4-FFF2-40B4-BE49-F238E27FC236}">
                <a16:creationId xmlns:a16="http://schemas.microsoft.com/office/drawing/2014/main" id="{BF718339-68FC-C181-DF6F-1BF3AE11F391}"/>
              </a:ext>
            </a:extLst>
          </p:cNvPr>
          <p:cNvSpPr>
            <a:spLocks noGrp="1"/>
          </p:cNvSpPr>
          <p:nvPr>
            <p:ph idx="1"/>
          </p:nvPr>
        </p:nvSpPr>
        <p:spPr/>
        <p:txBody>
          <a:bodyPr/>
          <a:lstStyle/>
          <a:p>
            <a:r>
              <a:rPr lang="en-US" dirty="0"/>
              <a:t>The way your Delta Tables are created and maintained will impact performance</a:t>
            </a:r>
          </a:p>
          <a:p>
            <a:r>
              <a:rPr lang="en-US" dirty="0"/>
              <a:t>spark OPTIMIZE is your friend</a:t>
            </a:r>
          </a:p>
          <a:p>
            <a:r>
              <a:rPr lang="en-US" dirty="0"/>
              <a:t>DataFlowsGen2 perhaps not</a:t>
            </a:r>
          </a:p>
          <a:p>
            <a:r>
              <a:rPr lang="en-US" dirty="0"/>
              <a:t>Limited documentation currently but a good source is </a:t>
            </a:r>
            <a:r>
              <a:rPr lang="en-US" dirty="0" err="1"/>
              <a:t>fabric.guru</a:t>
            </a:r>
            <a:endParaRPr lang="en-DK" dirty="0"/>
          </a:p>
        </p:txBody>
      </p:sp>
    </p:spTree>
    <p:extLst>
      <p:ext uri="{BB962C8B-B14F-4D97-AF65-F5344CB8AC3E}">
        <p14:creationId xmlns:p14="http://schemas.microsoft.com/office/powerpoint/2010/main" val="164289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1C52-740D-B972-0523-3B697FEDA3D5}"/>
              </a:ext>
            </a:extLst>
          </p:cNvPr>
          <p:cNvSpPr>
            <a:spLocks noGrp="1"/>
          </p:cNvSpPr>
          <p:nvPr>
            <p:ph type="title"/>
          </p:nvPr>
        </p:nvSpPr>
        <p:spPr/>
        <p:txBody>
          <a:bodyPr/>
          <a:lstStyle/>
          <a:p>
            <a:r>
              <a:rPr lang="en-US" dirty="0"/>
              <a:t>Collation Property</a:t>
            </a:r>
            <a:endParaRPr lang="en-DK" dirty="0"/>
          </a:p>
        </p:txBody>
      </p:sp>
      <p:sp>
        <p:nvSpPr>
          <p:cNvPr id="3" name="Content Placeholder 2">
            <a:extLst>
              <a:ext uri="{FF2B5EF4-FFF2-40B4-BE49-F238E27FC236}">
                <a16:creationId xmlns:a16="http://schemas.microsoft.com/office/drawing/2014/main" id="{3A50B01E-5E16-E140-8680-653B9BD57B43}"/>
              </a:ext>
            </a:extLst>
          </p:cNvPr>
          <p:cNvSpPr>
            <a:spLocks noGrp="1"/>
          </p:cNvSpPr>
          <p:nvPr>
            <p:ph idx="1"/>
          </p:nvPr>
        </p:nvSpPr>
        <p:spPr/>
        <p:txBody>
          <a:bodyPr>
            <a:normAutofit lnSpcReduction="10000"/>
          </a:bodyPr>
          <a:lstStyle/>
          <a:p>
            <a:r>
              <a:rPr lang="en-US" dirty="0"/>
              <a:t>Web UI models sets a collation</a:t>
            </a:r>
          </a:p>
          <a:p>
            <a:r>
              <a:rPr lang="en-US" dirty="0"/>
              <a:t>“Regular” import Power BI models does not have this property</a:t>
            </a:r>
          </a:p>
          <a:p>
            <a:r>
              <a:rPr lang="en-US" dirty="0"/>
              <a:t>Can lead to different ‘interpretations’ of data. </a:t>
            </a:r>
          </a:p>
          <a:p>
            <a:r>
              <a:rPr lang="en-US" dirty="0"/>
              <a:t>Specifically, around case sensitivity on columns</a:t>
            </a:r>
          </a:p>
          <a:p>
            <a:r>
              <a:rPr lang="en-US" dirty="0"/>
              <a:t>Depending on model collation, DQ and DL can give different results.</a:t>
            </a:r>
            <a:endParaRPr lang="en-DK" dirty="0"/>
          </a:p>
        </p:txBody>
      </p:sp>
    </p:spTree>
    <p:extLst>
      <p:ext uri="{BB962C8B-B14F-4D97-AF65-F5344CB8AC3E}">
        <p14:creationId xmlns:p14="http://schemas.microsoft.com/office/powerpoint/2010/main" val="850738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202EA-968B-8334-5FA6-8E24C97C6B1A}"/>
              </a:ext>
            </a:extLst>
          </p:cNvPr>
          <p:cNvSpPr>
            <a:spLocks noGrp="1"/>
          </p:cNvSpPr>
          <p:nvPr>
            <p:ph type="title"/>
          </p:nvPr>
        </p:nvSpPr>
        <p:spPr/>
        <p:txBody>
          <a:bodyPr/>
          <a:lstStyle/>
          <a:p>
            <a:r>
              <a:rPr lang="en-US" dirty="0"/>
              <a:t>About me</a:t>
            </a:r>
          </a:p>
        </p:txBody>
      </p:sp>
      <p:sp>
        <p:nvSpPr>
          <p:cNvPr id="3" name="Text Placeholder 2">
            <a:extLst>
              <a:ext uri="{FF2B5EF4-FFF2-40B4-BE49-F238E27FC236}">
                <a16:creationId xmlns:a16="http://schemas.microsoft.com/office/drawing/2014/main" id="{C9EBED30-9960-EB20-BF61-8785D1B39784}"/>
              </a:ext>
            </a:extLst>
          </p:cNvPr>
          <p:cNvSpPr>
            <a:spLocks noGrp="1"/>
          </p:cNvSpPr>
          <p:nvPr>
            <p:ph idx="1"/>
          </p:nvPr>
        </p:nvSpPr>
        <p:spPr>
          <a:xfrm>
            <a:off x="6213492" y="1336639"/>
            <a:ext cx="2598814" cy="640588"/>
          </a:xfrm>
        </p:spPr>
        <p:txBody>
          <a:bodyPr>
            <a:normAutofit fontScale="77500" lnSpcReduction="20000"/>
          </a:bodyPr>
          <a:lstStyle/>
          <a:p>
            <a:pPr marL="0" indent="0">
              <a:lnSpc>
                <a:spcPct val="100000"/>
              </a:lnSpc>
              <a:buNone/>
            </a:pPr>
            <a:r>
              <a:rPr lang="en-US"/>
              <a:t>Morten </a:t>
            </a:r>
            <a:r>
              <a:rPr lang="en-US" err="1"/>
              <a:t>Lønskov</a:t>
            </a:r>
            <a:br>
              <a:rPr lang="en-US"/>
            </a:br>
            <a:r>
              <a:rPr lang="en-US"/>
              <a:t>Product Manager</a:t>
            </a:r>
          </a:p>
        </p:txBody>
      </p:sp>
      <p:pic>
        <p:nvPicPr>
          <p:cNvPr id="5" name="Picture 4" descr="A picture containing person, person, suit, wall&#10;&#10;Description automatically generated">
            <a:extLst>
              <a:ext uri="{FF2B5EF4-FFF2-40B4-BE49-F238E27FC236}">
                <a16:creationId xmlns:a16="http://schemas.microsoft.com/office/drawing/2014/main" id="{0E967FC9-4F1E-81C1-EFAC-086087A6F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980" y="937802"/>
            <a:ext cx="1455512" cy="1455512"/>
          </a:xfrm>
          <a:prstGeom prst="ellipse">
            <a:avLst/>
          </a:prstGeom>
          <a:ln>
            <a:noFill/>
          </a:ln>
          <a:effectLst>
            <a:softEdge rad="112500"/>
          </a:effectLst>
        </p:spPr>
      </p:pic>
      <p:sp>
        <p:nvSpPr>
          <p:cNvPr id="9" name="Text Placeholder 2">
            <a:extLst>
              <a:ext uri="{FF2B5EF4-FFF2-40B4-BE49-F238E27FC236}">
                <a16:creationId xmlns:a16="http://schemas.microsoft.com/office/drawing/2014/main" id="{CEBA3F53-2840-1057-B3C4-5F7B2C137ABC}"/>
              </a:ext>
            </a:extLst>
          </p:cNvPr>
          <p:cNvSpPr txBox="1">
            <a:spLocks/>
          </p:cNvSpPr>
          <p:nvPr/>
        </p:nvSpPr>
        <p:spPr>
          <a:xfrm>
            <a:off x="4757980" y="3099125"/>
            <a:ext cx="3975195" cy="1178456"/>
          </a:xfrm>
          <a:prstGeom prst="rect">
            <a:avLst/>
          </a:prstGeom>
        </p:spPr>
        <p:txBody>
          <a:bodyPr vert="horz" lIns="91440" tIns="45720" rIns="91440" bIns="45720" rtlCol="0">
            <a:noAutofit/>
          </a:bodyPr>
          <a:lstStyle>
            <a:lvl1pPr marL="457200" indent="-457200" algn="l" defTabSz="914400" rtl="0" eaLnBrk="1" latinLnBrk="0" hangingPunct="1">
              <a:lnSpc>
                <a:spcPct val="150000"/>
              </a:lnSpc>
              <a:spcBef>
                <a:spcPts val="1000"/>
              </a:spcBef>
              <a:buFontTx/>
              <a:buBlip>
                <a:blip r:embed="rId4">
                  <a:extLst>
                    <a:ext uri="{96DAC541-7B7A-43D3-8B79-37D633B846F1}">
                      <asvg:svgBlip xmlns:asvg="http://schemas.microsoft.com/office/drawing/2016/SVG/main" r:embed="rId5"/>
                    </a:ext>
                  </a:extLst>
                </a:blip>
              </a:buBlip>
              <a:defRPr sz="2800" kern="1200">
                <a:solidFill>
                  <a:srgbClr val="3B4244"/>
                </a:solidFill>
                <a:latin typeface="Ubuntu" panose="020B0504030602030204" pitchFamily="34" charset="0"/>
                <a:ea typeface="+mn-ea"/>
                <a:cs typeface="+mn-cs"/>
              </a:defRPr>
            </a:lvl1pPr>
            <a:lvl2pPr marL="803275" indent="-228600" algn="l" defTabSz="914400" rtl="0" eaLnBrk="1" latinLnBrk="0" hangingPunct="1">
              <a:lnSpc>
                <a:spcPct val="150000"/>
              </a:lnSpc>
              <a:spcBef>
                <a:spcPts val="500"/>
              </a:spcBef>
              <a:buFont typeface="Open Sans" panose="020B0606030504020204" pitchFamily="34" charset="0"/>
              <a:buChar char="»"/>
              <a:defRPr sz="24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2pPr>
            <a:lvl3pPr marL="1260475" indent="-228600" algn="l" defTabSz="914400" rtl="0" eaLnBrk="1" latinLnBrk="0" hangingPunct="1">
              <a:lnSpc>
                <a:spcPct val="150000"/>
              </a:lnSpc>
              <a:spcBef>
                <a:spcPts val="500"/>
              </a:spcBef>
              <a:buFontTx/>
              <a:buBlip>
                <a:blip r:embed="rId6">
                  <a:extLst>
                    <a:ext uri="{96DAC541-7B7A-43D3-8B79-37D633B846F1}">
                      <asvg:svgBlip xmlns:asvg="http://schemas.microsoft.com/office/drawing/2016/SVG/main" r:embed="rId7"/>
                    </a:ext>
                  </a:extLst>
                </a:blip>
              </a:buBlip>
              <a:defRPr sz="20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3pPr>
            <a:lvl4pPr marL="1717675" indent="-228600" algn="l" defTabSz="914400" rtl="0" eaLnBrk="1" latinLnBrk="0" hangingPunct="1">
              <a:lnSpc>
                <a:spcPct val="150000"/>
              </a:lnSpc>
              <a:spcBef>
                <a:spcPts val="500"/>
              </a:spcBef>
              <a:buFont typeface="Arial" panose="020B0604020202020204" pitchFamily="34" charset="0"/>
              <a:buChar char="•"/>
              <a:defRPr sz="18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4pPr>
            <a:lvl5pPr marL="2174875" indent="-228600" algn="l" defTabSz="914400" rtl="0" eaLnBrk="1" latinLnBrk="0" hangingPunct="1">
              <a:lnSpc>
                <a:spcPct val="150000"/>
              </a:lnSpc>
              <a:spcBef>
                <a:spcPts val="500"/>
              </a:spcBef>
              <a:buFont typeface="Arial" panose="020B0604020202020204" pitchFamily="34" charset="0"/>
              <a:buChar char="•"/>
              <a:defRPr sz="18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t>Works with feature planning, support, documentation, content etc.</a:t>
            </a:r>
          </a:p>
          <a:p>
            <a:r>
              <a:rPr lang="en-US" sz="2200"/>
              <a:t>Danish, but lives in Hamburg</a:t>
            </a:r>
          </a:p>
        </p:txBody>
      </p:sp>
    </p:spTree>
    <p:extLst>
      <p:ext uri="{BB962C8B-B14F-4D97-AF65-F5344CB8AC3E}">
        <p14:creationId xmlns:p14="http://schemas.microsoft.com/office/powerpoint/2010/main" val="99821587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D825595-BCED-5A29-CAF1-6D18370D3F26}"/>
              </a:ext>
            </a:extLst>
          </p:cNvPr>
          <p:cNvSpPr>
            <a:spLocks noGrp="1"/>
          </p:cNvSpPr>
          <p:nvPr>
            <p:ph type="body" sz="quarter" idx="14"/>
          </p:nvPr>
        </p:nvSpPr>
        <p:spPr/>
        <p:txBody>
          <a:bodyPr/>
          <a:lstStyle/>
          <a:p>
            <a:endParaRPr lang="en-DK"/>
          </a:p>
        </p:txBody>
      </p:sp>
      <p:sp>
        <p:nvSpPr>
          <p:cNvPr id="4" name="Title 3">
            <a:extLst>
              <a:ext uri="{FF2B5EF4-FFF2-40B4-BE49-F238E27FC236}">
                <a16:creationId xmlns:a16="http://schemas.microsoft.com/office/drawing/2014/main" id="{C823F3FB-3D11-D59A-AEC3-645AE126D1ED}"/>
              </a:ext>
            </a:extLst>
          </p:cNvPr>
          <p:cNvSpPr>
            <a:spLocks noGrp="1"/>
          </p:cNvSpPr>
          <p:nvPr>
            <p:ph type="ctrTitle"/>
          </p:nvPr>
        </p:nvSpPr>
        <p:spPr/>
        <p:txBody>
          <a:bodyPr/>
          <a:lstStyle/>
          <a:p>
            <a:r>
              <a:rPr lang="en-US"/>
              <a:t>DEMO</a:t>
            </a:r>
            <a:endParaRPr lang="en-DK"/>
          </a:p>
        </p:txBody>
      </p:sp>
      <p:sp>
        <p:nvSpPr>
          <p:cNvPr id="5" name="Subtitle 4">
            <a:extLst>
              <a:ext uri="{FF2B5EF4-FFF2-40B4-BE49-F238E27FC236}">
                <a16:creationId xmlns:a16="http://schemas.microsoft.com/office/drawing/2014/main" id="{020EE544-9FC4-E8BF-5712-0E714CE6F637}"/>
              </a:ext>
            </a:extLst>
          </p:cNvPr>
          <p:cNvSpPr>
            <a:spLocks noGrp="1"/>
          </p:cNvSpPr>
          <p:nvPr>
            <p:ph type="subTitle" idx="1"/>
          </p:nvPr>
        </p:nvSpPr>
        <p:spPr/>
        <p:txBody>
          <a:bodyPr>
            <a:normAutofit/>
          </a:bodyPr>
          <a:lstStyle/>
          <a:p>
            <a:r>
              <a:rPr lang="en-US" dirty="0"/>
              <a:t>Collation </a:t>
            </a:r>
            <a:endParaRPr lang="en-DK" dirty="0"/>
          </a:p>
        </p:txBody>
      </p:sp>
      <p:sp>
        <p:nvSpPr>
          <p:cNvPr id="6" name="Picture Placeholder 5">
            <a:extLst>
              <a:ext uri="{FF2B5EF4-FFF2-40B4-BE49-F238E27FC236}">
                <a16:creationId xmlns:a16="http://schemas.microsoft.com/office/drawing/2014/main" id="{02410406-0706-6A30-D361-6ECB0C79F1BA}"/>
              </a:ext>
            </a:extLst>
          </p:cNvPr>
          <p:cNvSpPr>
            <a:spLocks noGrp="1"/>
          </p:cNvSpPr>
          <p:nvPr>
            <p:ph type="pic" sz="quarter" idx="13"/>
          </p:nvPr>
        </p:nvSpPr>
        <p:spPr/>
        <p:txBody>
          <a:bodyPr/>
          <a:lstStyle/>
          <a:p>
            <a:endParaRPr lang="en-DK" dirty="0"/>
          </a:p>
        </p:txBody>
      </p:sp>
    </p:spTree>
    <p:extLst>
      <p:ext uri="{BB962C8B-B14F-4D97-AF65-F5344CB8AC3E}">
        <p14:creationId xmlns:p14="http://schemas.microsoft.com/office/powerpoint/2010/main" val="1371244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67AB7-9FB8-4443-76CA-B8C373C8EED9}"/>
              </a:ext>
            </a:extLst>
          </p:cNvPr>
          <p:cNvSpPr>
            <a:spLocks noGrp="1"/>
          </p:cNvSpPr>
          <p:nvPr>
            <p:ph type="title"/>
          </p:nvPr>
        </p:nvSpPr>
        <p:spPr/>
        <p:txBody>
          <a:bodyPr/>
          <a:lstStyle/>
          <a:p>
            <a:r>
              <a:rPr lang="en-US" dirty="0"/>
              <a:t>Performance Metrics </a:t>
            </a:r>
            <a:endParaRPr lang="en-DK" dirty="0"/>
          </a:p>
        </p:txBody>
      </p:sp>
      <p:sp>
        <p:nvSpPr>
          <p:cNvPr id="3" name="Content Placeholder 2">
            <a:extLst>
              <a:ext uri="{FF2B5EF4-FFF2-40B4-BE49-F238E27FC236}">
                <a16:creationId xmlns:a16="http://schemas.microsoft.com/office/drawing/2014/main" id="{482A6C19-5DBB-99D0-F297-697883ED65B4}"/>
              </a:ext>
            </a:extLst>
          </p:cNvPr>
          <p:cNvSpPr>
            <a:spLocks noGrp="1"/>
          </p:cNvSpPr>
          <p:nvPr>
            <p:ph idx="1"/>
          </p:nvPr>
        </p:nvSpPr>
        <p:spPr/>
        <p:txBody>
          <a:bodyPr/>
          <a:lstStyle/>
          <a:p>
            <a:r>
              <a:rPr lang="en-US" dirty="0"/>
              <a:t>Vertipaq Analyzer has new columns</a:t>
            </a:r>
          </a:p>
          <a:p>
            <a:r>
              <a:rPr lang="en-US" dirty="0"/>
              <a:t>Only apply to Direct Lake</a:t>
            </a:r>
          </a:p>
          <a:p>
            <a:r>
              <a:rPr lang="en-US" dirty="0"/>
              <a:t>Can help understand Direct Lake behavior</a:t>
            </a:r>
          </a:p>
          <a:p>
            <a:endParaRPr lang="en-US" dirty="0"/>
          </a:p>
        </p:txBody>
      </p:sp>
    </p:spTree>
    <p:extLst>
      <p:ext uri="{BB962C8B-B14F-4D97-AF65-F5344CB8AC3E}">
        <p14:creationId xmlns:p14="http://schemas.microsoft.com/office/powerpoint/2010/main" val="414145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D0B3-29A5-6EC4-570C-467585C181B4}"/>
              </a:ext>
            </a:extLst>
          </p:cNvPr>
          <p:cNvSpPr>
            <a:spLocks noGrp="1"/>
          </p:cNvSpPr>
          <p:nvPr>
            <p:ph type="title"/>
          </p:nvPr>
        </p:nvSpPr>
        <p:spPr/>
        <p:txBody>
          <a:bodyPr/>
          <a:lstStyle/>
          <a:p>
            <a:endParaRPr lang="en-DK"/>
          </a:p>
        </p:txBody>
      </p:sp>
      <p:sp>
        <p:nvSpPr>
          <p:cNvPr id="3" name="Content Placeholder 2">
            <a:extLst>
              <a:ext uri="{FF2B5EF4-FFF2-40B4-BE49-F238E27FC236}">
                <a16:creationId xmlns:a16="http://schemas.microsoft.com/office/drawing/2014/main" id="{5784F59E-162A-FE28-16D0-9B1B4F0D4390}"/>
              </a:ext>
            </a:extLst>
          </p:cNvPr>
          <p:cNvSpPr>
            <a:spLocks noGrp="1"/>
          </p:cNvSpPr>
          <p:nvPr>
            <p:ph idx="1"/>
          </p:nvPr>
        </p:nvSpPr>
        <p:spPr/>
        <p:txBody>
          <a:bodyPr>
            <a:normAutofit fontScale="85000" lnSpcReduction="20000"/>
          </a:bodyPr>
          <a:lstStyle/>
          <a:p>
            <a:pPr rtl="0"/>
            <a:r>
              <a:rPr lang="en-US" dirty="0"/>
              <a:t>Pageable</a:t>
            </a:r>
          </a:p>
          <a:p>
            <a:pPr lvl="1"/>
            <a:r>
              <a:rPr lang="en-US" dirty="0"/>
              <a:t>Data can be evicted from the column to save memory when not in use</a:t>
            </a:r>
          </a:p>
          <a:p>
            <a:pPr rtl="0"/>
            <a:r>
              <a:rPr lang="en-US" dirty="0"/>
              <a:t>Resident</a:t>
            </a:r>
          </a:p>
          <a:p>
            <a:pPr lvl="1"/>
            <a:r>
              <a:rPr lang="en-US" dirty="0"/>
              <a:t>Data currently resides in the column</a:t>
            </a:r>
          </a:p>
          <a:p>
            <a:pPr rtl="0"/>
            <a:r>
              <a:rPr lang="en-US" dirty="0"/>
              <a:t>Temperature</a:t>
            </a:r>
          </a:p>
          <a:p>
            <a:pPr lvl="1"/>
            <a:r>
              <a:rPr lang="en-US" dirty="0"/>
              <a:t>A relative indication of how often data in this column is used to serve DAX queries</a:t>
            </a:r>
          </a:p>
          <a:p>
            <a:pPr rtl="0"/>
            <a:r>
              <a:rPr lang="en-US" dirty="0"/>
              <a:t>Last Accessed</a:t>
            </a:r>
          </a:p>
          <a:p>
            <a:pPr lvl="1"/>
            <a:r>
              <a:rPr lang="en-US" dirty="0"/>
              <a:t>The last time data in this column was used to serve a DAX query</a:t>
            </a:r>
          </a:p>
          <a:p>
            <a:endParaRPr lang="en-DK" dirty="0"/>
          </a:p>
        </p:txBody>
      </p:sp>
    </p:spTree>
    <p:extLst>
      <p:ext uri="{BB962C8B-B14F-4D97-AF65-F5344CB8AC3E}">
        <p14:creationId xmlns:p14="http://schemas.microsoft.com/office/powerpoint/2010/main" val="402590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D825595-BCED-5A29-CAF1-6D18370D3F26}"/>
              </a:ext>
            </a:extLst>
          </p:cNvPr>
          <p:cNvSpPr>
            <a:spLocks noGrp="1"/>
          </p:cNvSpPr>
          <p:nvPr>
            <p:ph type="body" sz="quarter" idx="14"/>
          </p:nvPr>
        </p:nvSpPr>
        <p:spPr/>
        <p:txBody>
          <a:bodyPr/>
          <a:lstStyle/>
          <a:p>
            <a:endParaRPr lang="en-DK"/>
          </a:p>
        </p:txBody>
      </p:sp>
      <p:sp>
        <p:nvSpPr>
          <p:cNvPr id="4" name="Title 3">
            <a:extLst>
              <a:ext uri="{FF2B5EF4-FFF2-40B4-BE49-F238E27FC236}">
                <a16:creationId xmlns:a16="http://schemas.microsoft.com/office/drawing/2014/main" id="{C823F3FB-3D11-D59A-AEC3-645AE126D1ED}"/>
              </a:ext>
            </a:extLst>
          </p:cNvPr>
          <p:cNvSpPr>
            <a:spLocks noGrp="1"/>
          </p:cNvSpPr>
          <p:nvPr>
            <p:ph type="ctrTitle"/>
          </p:nvPr>
        </p:nvSpPr>
        <p:spPr/>
        <p:txBody>
          <a:bodyPr/>
          <a:lstStyle/>
          <a:p>
            <a:r>
              <a:rPr lang="en-US"/>
              <a:t>DEMO</a:t>
            </a:r>
            <a:endParaRPr lang="en-DK"/>
          </a:p>
        </p:txBody>
      </p:sp>
      <p:sp>
        <p:nvSpPr>
          <p:cNvPr id="5" name="Subtitle 4">
            <a:extLst>
              <a:ext uri="{FF2B5EF4-FFF2-40B4-BE49-F238E27FC236}">
                <a16:creationId xmlns:a16="http://schemas.microsoft.com/office/drawing/2014/main" id="{020EE544-9FC4-E8BF-5712-0E714CE6F637}"/>
              </a:ext>
            </a:extLst>
          </p:cNvPr>
          <p:cNvSpPr>
            <a:spLocks noGrp="1"/>
          </p:cNvSpPr>
          <p:nvPr>
            <p:ph type="subTitle" idx="1"/>
          </p:nvPr>
        </p:nvSpPr>
        <p:spPr/>
        <p:txBody>
          <a:bodyPr>
            <a:normAutofit/>
          </a:bodyPr>
          <a:lstStyle/>
          <a:p>
            <a:r>
              <a:rPr lang="en-US" dirty="0"/>
              <a:t>Vertipaq Analyzer </a:t>
            </a:r>
            <a:endParaRPr lang="en-DK" dirty="0"/>
          </a:p>
        </p:txBody>
      </p:sp>
      <p:sp>
        <p:nvSpPr>
          <p:cNvPr id="6" name="Picture Placeholder 5">
            <a:extLst>
              <a:ext uri="{FF2B5EF4-FFF2-40B4-BE49-F238E27FC236}">
                <a16:creationId xmlns:a16="http://schemas.microsoft.com/office/drawing/2014/main" id="{02410406-0706-6A30-D361-6ECB0C79F1BA}"/>
              </a:ext>
            </a:extLst>
          </p:cNvPr>
          <p:cNvSpPr>
            <a:spLocks noGrp="1"/>
          </p:cNvSpPr>
          <p:nvPr>
            <p:ph type="pic" sz="quarter" idx="13"/>
          </p:nvPr>
        </p:nvSpPr>
        <p:spPr/>
        <p:txBody>
          <a:bodyPr/>
          <a:lstStyle/>
          <a:p>
            <a:endParaRPr lang="en-DK" dirty="0"/>
          </a:p>
        </p:txBody>
      </p:sp>
    </p:spTree>
    <p:extLst>
      <p:ext uri="{BB962C8B-B14F-4D97-AF65-F5344CB8AC3E}">
        <p14:creationId xmlns:p14="http://schemas.microsoft.com/office/powerpoint/2010/main" val="2321102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8F95885-0669-96A5-A497-5F0B6356B421}"/>
              </a:ext>
            </a:extLst>
          </p:cNvPr>
          <p:cNvSpPr>
            <a:spLocks noGrp="1"/>
          </p:cNvSpPr>
          <p:nvPr>
            <p:ph type="body" sz="quarter" idx="14"/>
          </p:nvPr>
        </p:nvSpPr>
        <p:spPr>
          <a:xfrm>
            <a:off x="254639" y="4224000"/>
            <a:ext cx="3501574" cy="2634000"/>
          </a:xfrm>
        </p:spPr>
        <p:txBody>
          <a:bodyPr/>
          <a:lstStyle/>
          <a:p>
            <a:endParaRPr lang="en-US" sz="1800" i="1" dirty="0"/>
          </a:p>
        </p:txBody>
      </p:sp>
      <p:sp>
        <p:nvSpPr>
          <p:cNvPr id="4" name="Title 3">
            <a:extLst>
              <a:ext uri="{FF2B5EF4-FFF2-40B4-BE49-F238E27FC236}">
                <a16:creationId xmlns:a16="http://schemas.microsoft.com/office/drawing/2014/main" id="{4B493F4D-5C8E-E14C-D584-F341EF683BD2}"/>
              </a:ext>
            </a:extLst>
          </p:cNvPr>
          <p:cNvSpPr>
            <a:spLocks noGrp="1"/>
          </p:cNvSpPr>
          <p:nvPr>
            <p:ph type="ctrTitle"/>
          </p:nvPr>
        </p:nvSpPr>
        <p:spPr/>
        <p:txBody>
          <a:bodyPr/>
          <a:lstStyle/>
          <a:p>
            <a:r>
              <a:rPr lang="en-US" dirty="0"/>
              <a:t>Thank You</a:t>
            </a:r>
            <a:endParaRPr lang="en-DK" dirty="0"/>
          </a:p>
        </p:txBody>
      </p:sp>
      <p:sp>
        <p:nvSpPr>
          <p:cNvPr id="5" name="Subtitle 4">
            <a:extLst>
              <a:ext uri="{FF2B5EF4-FFF2-40B4-BE49-F238E27FC236}">
                <a16:creationId xmlns:a16="http://schemas.microsoft.com/office/drawing/2014/main" id="{4ADA26F1-9F1D-BE91-757D-84155747B2F6}"/>
              </a:ext>
            </a:extLst>
          </p:cNvPr>
          <p:cNvSpPr>
            <a:spLocks noGrp="1"/>
          </p:cNvSpPr>
          <p:nvPr>
            <p:ph type="subTitle" idx="1"/>
          </p:nvPr>
        </p:nvSpPr>
        <p:spPr/>
        <p:txBody>
          <a:bodyPr/>
          <a:lstStyle/>
          <a:p>
            <a:r>
              <a:rPr lang="en-US" dirty="0"/>
              <a:t>Q&amp;A</a:t>
            </a:r>
            <a:endParaRPr lang="en-DK" dirty="0"/>
          </a:p>
        </p:txBody>
      </p:sp>
      <p:pic>
        <p:nvPicPr>
          <p:cNvPr id="13" name="Picture Placeholder 6">
            <a:extLst>
              <a:ext uri="{FF2B5EF4-FFF2-40B4-BE49-F238E27FC236}">
                <a16:creationId xmlns:a16="http://schemas.microsoft.com/office/drawing/2014/main" id="{ADB18840-16A0-8EC1-200A-EC92BB0B504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427" b="-6855"/>
          <a:stretch/>
        </p:blipFill>
        <p:spPr>
          <a:xfrm>
            <a:off x="7035732" y="1152293"/>
            <a:ext cx="3918575" cy="4282068"/>
          </a:xfrm>
          <a:prstGeom prst="rect">
            <a:avLst/>
          </a:prstGeom>
        </p:spPr>
      </p:pic>
      <p:pic>
        <p:nvPicPr>
          <p:cNvPr id="15" name="Picture 14">
            <a:extLst>
              <a:ext uri="{FF2B5EF4-FFF2-40B4-BE49-F238E27FC236}">
                <a16:creationId xmlns:a16="http://schemas.microsoft.com/office/drawing/2014/main" id="{DE7E7DC5-4BD9-1E39-6E65-356D84A2886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854704" y="4743548"/>
            <a:ext cx="3337296" cy="2114452"/>
          </a:xfrm>
          <a:prstGeom prst="rect">
            <a:avLst/>
          </a:prstGeom>
        </p:spPr>
      </p:pic>
      <p:sp>
        <p:nvSpPr>
          <p:cNvPr id="16" name="TextBox 15">
            <a:extLst>
              <a:ext uri="{FF2B5EF4-FFF2-40B4-BE49-F238E27FC236}">
                <a16:creationId xmlns:a16="http://schemas.microsoft.com/office/drawing/2014/main" id="{566FA4A7-8A9D-269A-0DE5-E98885ED8A92}"/>
              </a:ext>
            </a:extLst>
          </p:cNvPr>
          <p:cNvSpPr txBox="1"/>
          <p:nvPr/>
        </p:nvSpPr>
        <p:spPr>
          <a:xfrm>
            <a:off x="6502813" y="6136281"/>
            <a:ext cx="2758704" cy="646331"/>
          </a:xfrm>
          <a:prstGeom prst="rect">
            <a:avLst/>
          </a:prstGeom>
          <a:noFill/>
        </p:spPr>
        <p:txBody>
          <a:bodyPr wrap="square" rtlCol="0">
            <a:spAutoFit/>
          </a:bodyPr>
          <a:lstStyle/>
          <a:p>
            <a:r>
              <a:rPr lang="en-US" sz="1800" b="1" u="sng"/>
              <a:t>learn.tabulareditor.com</a:t>
            </a:r>
            <a:r>
              <a:rPr lang="en-US" sz="1800" i="1" u="sng"/>
              <a:t> </a:t>
            </a:r>
            <a:endParaRPr lang="en-DK" sz="1800" i="1" u="sng"/>
          </a:p>
          <a:p>
            <a:endParaRPr lang="en-DK"/>
          </a:p>
        </p:txBody>
      </p:sp>
    </p:spTree>
    <p:extLst>
      <p:ext uri="{BB962C8B-B14F-4D97-AF65-F5344CB8AC3E}">
        <p14:creationId xmlns:p14="http://schemas.microsoft.com/office/powerpoint/2010/main" val="36190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6A5B-8507-E095-7D23-73BAED1C6D0F}"/>
              </a:ext>
            </a:extLst>
          </p:cNvPr>
          <p:cNvSpPr>
            <a:spLocks noGrp="1"/>
          </p:cNvSpPr>
          <p:nvPr>
            <p:ph type="title"/>
          </p:nvPr>
        </p:nvSpPr>
        <p:spPr/>
        <p:txBody>
          <a:bodyPr/>
          <a:lstStyle/>
          <a:p>
            <a:r>
              <a:rPr lang="en-US"/>
              <a:t>What is Tabular Editor 3</a:t>
            </a:r>
            <a:endParaRPr lang="en-DK"/>
          </a:p>
        </p:txBody>
      </p:sp>
      <p:sp>
        <p:nvSpPr>
          <p:cNvPr id="3" name="Content Placeholder 2">
            <a:extLst>
              <a:ext uri="{FF2B5EF4-FFF2-40B4-BE49-F238E27FC236}">
                <a16:creationId xmlns:a16="http://schemas.microsoft.com/office/drawing/2014/main" id="{D2AE5406-2185-C5CF-96F1-47D724FB8A24}"/>
              </a:ext>
            </a:extLst>
          </p:cNvPr>
          <p:cNvSpPr>
            <a:spLocks noGrp="1"/>
          </p:cNvSpPr>
          <p:nvPr>
            <p:ph idx="1"/>
          </p:nvPr>
        </p:nvSpPr>
        <p:spPr>
          <a:xfrm>
            <a:off x="386787" y="1253331"/>
            <a:ext cx="11488838" cy="637883"/>
          </a:xfrm>
        </p:spPr>
        <p:txBody>
          <a:bodyPr>
            <a:noAutofit/>
          </a:bodyPr>
          <a:lstStyle/>
          <a:p>
            <a:r>
              <a:rPr lang="en-US" sz="2600" b="1" i="0" u="none" strike="noStrike">
                <a:solidFill>
                  <a:srgbClr val="0D0D0D"/>
                </a:solidFill>
                <a:effectLst/>
                <a:latin typeface="Open Sans" panose="020B0606030504020204" pitchFamily="34" charset="0"/>
              </a:rPr>
              <a:t>Evolution</a:t>
            </a:r>
            <a:r>
              <a:rPr lang="en-US" sz="2600" b="0" i="0" u="none" strike="noStrike">
                <a:solidFill>
                  <a:srgbClr val="0D0D0D"/>
                </a:solidFill>
                <a:effectLst/>
                <a:latin typeface="Open Sans" panose="020B0606030504020204" pitchFamily="34" charset="0"/>
              </a:rPr>
              <a:t> of the open-source Tabular Editor 2.x</a:t>
            </a:r>
            <a:endParaRPr lang="en-DK" sz="2600"/>
          </a:p>
        </p:txBody>
      </p:sp>
      <p:sp>
        <p:nvSpPr>
          <p:cNvPr id="6" name="Content Placeholder 3">
            <a:extLst>
              <a:ext uri="{FF2B5EF4-FFF2-40B4-BE49-F238E27FC236}">
                <a16:creationId xmlns:a16="http://schemas.microsoft.com/office/drawing/2014/main" id="{B6B2BFC2-2044-F2B3-0DF9-6C171E9D6BC8}"/>
              </a:ext>
            </a:extLst>
          </p:cNvPr>
          <p:cNvSpPr txBox="1">
            <a:spLocks/>
          </p:cNvSpPr>
          <p:nvPr/>
        </p:nvSpPr>
        <p:spPr>
          <a:xfrm>
            <a:off x="431237" y="2031706"/>
            <a:ext cx="5181600" cy="4351338"/>
          </a:xfrm>
          <a:prstGeom prst="rect">
            <a:avLst/>
          </a:prstGeom>
        </p:spPr>
        <p:txBody>
          <a:bodyPr vert="horz" lIns="91440" tIns="45720" rIns="91440" bIns="45720" rtlCol="0">
            <a:normAutofit/>
          </a:bodyPr>
          <a:lstStyle>
            <a:lvl1pPr marL="457200" indent="-457200" algn="l" defTabSz="914400" rtl="0" eaLnBrk="1" latinLnBrk="0" hangingPunct="1">
              <a:lnSpc>
                <a:spcPct val="150000"/>
              </a:lnSpc>
              <a:spcBef>
                <a:spcPts val="1000"/>
              </a:spcBef>
              <a:buFontTx/>
              <a:buBlip>
                <a:blip r:embed="rId4">
                  <a:extLst>
                    <a:ext uri="{96DAC541-7B7A-43D3-8B79-37D633B846F1}">
                      <asvg:svgBlip xmlns:asvg="http://schemas.microsoft.com/office/drawing/2016/SVG/main" r:embed="rId5"/>
                    </a:ext>
                  </a:extLst>
                </a:blip>
              </a:buBlip>
              <a:defRPr sz="2800" kern="1200">
                <a:solidFill>
                  <a:srgbClr val="3B4244"/>
                </a:solidFill>
                <a:latin typeface="Ubuntu" panose="020B0504030602030204" pitchFamily="34" charset="0"/>
                <a:ea typeface="+mn-ea"/>
                <a:cs typeface="+mn-cs"/>
              </a:defRPr>
            </a:lvl1pPr>
            <a:lvl2pPr marL="803275" indent="-228600" algn="l" defTabSz="914400" rtl="0" eaLnBrk="1" latinLnBrk="0" hangingPunct="1">
              <a:lnSpc>
                <a:spcPct val="150000"/>
              </a:lnSpc>
              <a:spcBef>
                <a:spcPts val="500"/>
              </a:spcBef>
              <a:buFont typeface="Open Sans" panose="020B0606030504020204" pitchFamily="34" charset="0"/>
              <a:buChar char="»"/>
              <a:defRPr sz="24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2pPr>
            <a:lvl3pPr marL="1260475" indent="-228600" algn="l" defTabSz="914400" rtl="0" eaLnBrk="1" latinLnBrk="0" hangingPunct="1">
              <a:lnSpc>
                <a:spcPct val="150000"/>
              </a:lnSpc>
              <a:spcBef>
                <a:spcPts val="500"/>
              </a:spcBef>
              <a:buFontTx/>
              <a:buBlip>
                <a:blip r:embed="rId6">
                  <a:extLst>
                    <a:ext uri="{96DAC541-7B7A-43D3-8B79-37D633B846F1}">
                      <asvg:svgBlip xmlns:asvg="http://schemas.microsoft.com/office/drawing/2016/SVG/main" r:embed="rId7"/>
                    </a:ext>
                  </a:extLst>
                </a:blip>
              </a:buBlip>
              <a:defRPr sz="20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3pPr>
            <a:lvl4pPr marL="1717675" indent="-228600" algn="l" defTabSz="914400" rtl="0" eaLnBrk="1" latinLnBrk="0" hangingPunct="1">
              <a:lnSpc>
                <a:spcPct val="150000"/>
              </a:lnSpc>
              <a:spcBef>
                <a:spcPts val="500"/>
              </a:spcBef>
              <a:buFont typeface="Arial" panose="020B0604020202020204" pitchFamily="34" charset="0"/>
              <a:buChar char="•"/>
              <a:defRPr sz="18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4pPr>
            <a:lvl5pPr marL="2174875" indent="-228600" algn="l" defTabSz="914400" rtl="0" eaLnBrk="1" latinLnBrk="0" hangingPunct="1">
              <a:lnSpc>
                <a:spcPct val="150000"/>
              </a:lnSpc>
              <a:spcBef>
                <a:spcPts val="500"/>
              </a:spcBef>
              <a:buFont typeface="Arial" panose="020B0604020202020204" pitchFamily="34" charset="0"/>
              <a:buChar char="•"/>
              <a:defRPr sz="18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Tabular Editor 2</a:t>
            </a:r>
          </a:p>
          <a:p>
            <a:pPr lvl="1"/>
            <a:r>
              <a:rPr lang="en-US" sz="1800"/>
              <a:t>Open source &amp; free</a:t>
            </a:r>
          </a:p>
        </p:txBody>
      </p:sp>
      <p:sp>
        <p:nvSpPr>
          <p:cNvPr id="7" name="Content Placeholder 4">
            <a:extLst>
              <a:ext uri="{FF2B5EF4-FFF2-40B4-BE49-F238E27FC236}">
                <a16:creationId xmlns:a16="http://schemas.microsoft.com/office/drawing/2014/main" id="{9CF2E1FE-5D00-60AE-3BCB-5F4E6AF06201}"/>
              </a:ext>
            </a:extLst>
          </p:cNvPr>
          <p:cNvSpPr txBox="1">
            <a:spLocks/>
          </p:cNvSpPr>
          <p:nvPr/>
        </p:nvSpPr>
        <p:spPr>
          <a:xfrm>
            <a:off x="6375079" y="2031706"/>
            <a:ext cx="5181600" cy="4351338"/>
          </a:xfrm>
          <a:prstGeom prst="rect">
            <a:avLst/>
          </a:prstGeom>
        </p:spPr>
        <p:txBody>
          <a:bodyPr/>
          <a:lstStyle>
            <a:lvl1pPr marL="457200" indent="-457200" algn="l" defTabSz="914400" rtl="0" eaLnBrk="1" latinLnBrk="0" hangingPunct="1">
              <a:lnSpc>
                <a:spcPct val="150000"/>
              </a:lnSpc>
              <a:spcBef>
                <a:spcPts val="1000"/>
              </a:spcBef>
              <a:buFontTx/>
              <a:buBlip>
                <a:blip r:embed="rId4">
                  <a:extLst>
                    <a:ext uri="{96DAC541-7B7A-43D3-8B79-37D633B846F1}">
                      <asvg:svgBlip xmlns:asvg="http://schemas.microsoft.com/office/drawing/2016/SVG/main" r:embed="rId5"/>
                    </a:ext>
                  </a:extLst>
                </a:blip>
              </a:buBlip>
              <a:defRPr sz="2800" kern="1200">
                <a:solidFill>
                  <a:srgbClr val="3B4244"/>
                </a:solidFill>
                <a:latin typeface="Ubuntu" panose="020B0504030602030204" pitchFamily="34" charset="0"/>
                <a:ea typeface="+mn-ea"/>
                <a:cs typeface="+mn-cs"/>
              </a:defRPr>
            </a:lvl1pPr>
            <a:lvl2pPr marL="803275" indent="-228600" algn="l" defTabSz="914400" rtl="0" eaLnBrk="1" latinLnBrk="0" hangingPunct="1">
              <a:lnSpc>
                <a:spcPct val="150000"/>
              </a:lnSpc>
              <a:spcBef>
                <a:spcPts val="500"/>
              </a:spcBef>
              <a:buFont typeface="Open Sans" panose="020B0606030504020204" pitchFamily="34" charset="0"/>
              <a:buChar char="»"/>
              <a:defRPr sz="24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2pPr>
            <a:lvl3pPr marL="1260475" indent="-228600" algn="l" defTabSz="914400" rtl="0" eaLnBrk="1" latinLnBrk="0" hangingPunct="1">
              <a:lnSpc>
                <a:spcPct val="150000"/>
              </a:lnSpc>
              <a:spcBef>
                <a:spcPts val="500"/>
              </a:spcBef>
              <a:buFontTx/>
              <a:buBlip>
                <a:blip r:embed="rId6">
                  <a:extLst>
                    <a:ext uri="{96DAC541-7B7A-43D3-8B79-37D633B846F1}">
                      <asvg:svgBlip xmlns:asvg="http://schemas.microsoft.com/office/drawing/2016/SVG/main" r:embed="rId7"/>
                    </a:ext>
                  </a:extLst>
                </a:blip>
              </a:buBlip>
              <a:defRPr sz="20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3pPr>
            <a:lvl4pPr marL="1717675" indent="-228600" algn="l" defTabSz="914400" rtl="0" eaLnBrk="1" latinLnBrk="0" hangingPunct="1">
              <a:lnSpc>
                <a:spcPct val="150000"/>
              </a:lnSpc>
              <a:spcBef>
                <a:spcPts val="500"/>
              </a:spcBef>
              <a:buFont typeface="Arial" panose="020B0604020202020204" pitchFamily="34" charset="0"/>
              <a:buChar char="•"/>
              <a:defRPr sz="18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4pPr>
            <a:lvl5pPr marL="2174875" indent="-228600" algn="l" defTabSz="914400" rtl="0" eaLnBrk="1" latinLnBrk="0" hangingPunct="1">
              <a:lnSpc>
                <a:spcPct val="150000"/>
              </a:lnSpc>
              <a:spcBef>
                <a:spcPts val="500"/>
              </a:spcBef>
              <a:buFont typeface="Arial" panose="020B0604020202020204" pitchFamily="34" charset="0"/>
              <a:buChar char="•"/>
              <a:defRPr sz="18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Tabular Editor 3</a:t>
            </a:r>
          </a:p>
          <a:p>
            <a:pPr lvl="1"/>
            <a:r>
              <a:rPr lang="en-US" sz="1800"/>
              <a:t>Commercial product</a:t>
            </a:r>
          </a:p>
        </p:txBody>
      </p:sp>
      <p:pic>
        <p:nvPicPr>
          <p:cNvPr id="8" name="Picture 2">
            <a:extLst>
              <a:ext uri="{FF2B5EF4-FFF2-40B4-BE49-F238E27FC236}">
                <a16:creationId xmlns:a16="http://schemas.microsoft.com/office/drawing/2014/main" id="{863CB3C0-7B10-84BC-23F9-3E8247F1B6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142" y="3168832"/>
            <a:ext cx="4271790" cy="28522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FE1C6E6-A99B-A807-3BCD-51E7C283B9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67121" y="3168832"/>
            <a:ext cx="4518991" cy="271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9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6">
                                            <p:txEl>
                                              <p:pRg st="1" end="1"/>
                                            </p:txEl>
                                          </p:spTgt>
                                        </p:tgtEl>
                                      </p:cBhvr>
                                    </p:animEffect>
                                    <p:set>
                                      <p:cBhvr>
                                        <p:cTn id="33" dur="1" fill="hold">
                                          <p:stCondLst>
                                            <p:cond delay="499"/>
                                          </p:stCondLst>
                                        </p:cTn>
                                        <p:tgtEl>
                                          <p:spTgt spid="6">
                                            <p:txEl>
                                              <p:pRg st="1" end="1"/>
                                            </p:txEl>
                                          </p:spTgt>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7">
                                            <p:txEl>
                                              <p:pRg st="0" end="0"/>
                                            </p:txEl>
                                          </p:spTgt>
                                        </p:tgtEl>
                                      </p:cBhvr>
                                    </p:animEffect>
                                    <p:set>
                                      <p:cBhvr>
                                        <p:cTn id="36" dur="1" fill="hold">
                                          <p:stCondLst>
                                            <p:cond delay="499"/>
                                          </p:stCondLst>
                                        </p:cTn>
                                        <p:tgtEl>
                                          <p:spTgt spid="7">
                                            <p:txEl>
                                              <p:pRg st="0" end="0"/>
                                            </p:txEl>
                                          </p:spTgt>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7">
                                            <p:txEl>
                                              <p:pRg st="1" end="1"/>
                                            </p:txEl>
                                          </p:spTgt>
                                        </p:tgtEl>
                                      </p:cBhvr>
                                    </p:animEffect>
                                    <p:set>
                                      <p:cBhvr>
                                        <p:cTn id="39" dur="1" fill="hold">
                                          <p:stCondLst>
                                            <p:cond delay="499"/>
                                          </p:stCondLst>
                                        </p:cTn>
                                        <p:tgtEl>
                                          <p:spTgt spid="7">
                                            <p:txEl>
                                              <p:pRg st="1" end="1"/>
                                            </p:txEl>
                                          </p:spTgt>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9"/>
                                        </p:tgtEl>
                                      </p:cBhvr>
                                    </p:animEffect>
                                    <p:set>
                                      <p:cBhvr>
                                        <p:cTn id="4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build="allAtOnce"/>
    </p:bldLst>
  </p:timing>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A4FF-0CA0-8C33-076C-AD7F31591549}"/>
              </a:ext>
            </a:extLst>
          </p:cNvPr>
          <p:cNvSpPr>
            <a:spLocks noGrp="1"/>
          </p:cNvSpPr>
          <p:nvPr>
            <p:ph type="title"/>
          </p:nvPr>
        </p:nvSpPr>
        <p:spPr/>
        <p:txBody>
          <a:bodyPr/>
          <a:lstStyle/>
          <a:p>
            <a:r>
              <a:rPr lang="en-US"/>
              <a:t>TE2 vs TE3</a:t>
            </a:r>
          </a:p>
        </p:txBody>
      </p:sp>
      <p:pic>
        <p:nvPicPr>
          <p:cNvPr id="8" name="Picture 7">
            <a:extLst>
              <a:ext uri="{FF2B5EF4-FFF2-40B4-BE49-F238E27FC236}">
                <a16:creationId xmlns:a16="http://schemas.microsoft.com/office/drawing/2014/main" id="{D961EB63-C837-80E2-5ED9-910D42B6C8D2}"/>
              </a:ext>
            </a:extLst>
          </p:cNvPr>
          <p:cNvPicPr>
            <a:picLocks noChangeAspect="1"/>
          </p:cNvPicPr>
          <p:nvPr/>
        </p:nvPicPr>
        <p:blipFill>
          <a:blip r:embed="rId3"/>
          <a:stretch>
            <a:fillRect/>
          </a:stretch>
        </p:blipFill>
        <p:spPr>
          <a:xfrm>
            <a:off x="609599" y="1041722"/>
            <a:ext cx="5563799" cy="5304744"/>
          </a:xfrm>
          <a:prstGeom prst="rect">
            <a:avLst/>
          </a:prstGeom>
        </p:spPr>
      </p:pic>
      <p:sp>
        <p:nvSpPr>
          <p:cNvPr id="21" name="Rectangle 20">
            <a:extLst>
              <a:ext uri="{FF2B5EF4-FFF2-40B4-BE49-F238E27FC236}">
                <a16:creationId xmlns:a16="http://schemas.microsoft.com/office/drawing/2014/main" id="{6498A740-D83A-8811-0729-554CB7756358}"/>
              </a:ext>
            </a:extLst>
          </p:cNvPr>
          <p:cNvSpPr/>
          <p:nvPr/>
        </p:nvSpPr>
        <p:spPr>
          <a:xfrm>
            <a:off x="609595" y="1050871"/>
            <a:ext cx="5563799" cy="529559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8F1E85A-0294-A528-9D94-19DAC8CAFB22}"/>
              </a:ext>
            </a:extLst>
          </p:cNvPr>
          <p:cNvPicPr>
            <a:picLocks noChangeAspect="1"/>
          </p:cNvPicPr>
          <p:nvPr/>
        </p:nvPicPr>
        <p:blipFill>
          <a:blip r:embed="rId4"/>
          <a:stretch>
            <a:fillRect/>
          </a:stretch>
        </p:blipFill>
        <p:spPr>
          <a:xfrm>
            <a:off x="609598" y="1411163"/>
            <a:ext cx="5563799" cy="188404"/>
          </a:xfrm>
          <a:prstGeom prst="rect">
            <a:avLst/>
          </a:prstGeom>
        </p:spPr>
      </p:pic>
      <p:pic>
        <p:nvPicPr>
          <p:cNvPr id="12" name="Picture 11">
            <a:extLst>
              <a:ext uri="{FF2B5EF4-FFF2-40B4-BE49-F238E27FC236}">
                <a16:creationId xmlns:a16="http://schemas.microsoft.com/office/drawing/2014/main" id="{30FA9A85-CCCC-A040-81B5-D54A01FD9149}"/>
              </a:ext>
            </a:extLst>
          </p:cNvPr>
          <p:cNvPicPr>
            <a:picLocks noChangeAspect="1"/>
          </p:cNvPicPr>
          <p:nvPr/>
        </p:nvPicPr>
        <p:blipFill>
          <a:blip r:embed="rId5"/>
          <a:stretch>
            <a:fillRect/>
          </a:stretch>
        </p:blipFill>
        <p:spPr>
          <a:xfrm>
            <a:off x="609598" y="2140254"/>
            <a:ext cx="5563799" cy="188404"/>
          </a:xfrm>
          <a:prstGeom prst="rect">
            <a:avLst/>
          </a:prstGeom>
        </p:spPr>
      </p:pic>
      <p:pic>
        <p:nvPicPr>
          <p:cNvPr id="14" name="Picture 13">
            <a:extLst>
              <a:ext uri="{FF2B5EF4-FFF2-40B4-BE49-F238E27FC236}">
                <a16:creationId xmlns:a16="http://schemas.microsoft.com/office/drawing/2014/main" id="{4335B721-6F95-9E72-4127-117FCE51C129}"/>
              </a:ext>
            </a:extLst>
          </p:cNvPr>
          <p:cNvPicPr>
            <a:picLocks noChangeAspect="1"/>
          </p:cNvPicPr>
          <p:nvPr/>
        </p:nvPicPr>
        <p:blipFill>
          <a:blip r:embed="rId6"/>
          <a:stretch>
            <a:fillRect/>
          </a:stretch>
        </p:blipFill>
        <p:spPr>
          <a:xfrm>
            <a:off x="609597" y="3601608"/>
            <a:ext cx="5563799" cy="735953"/>
          </a:xfrm>
          <a:prstGeom prst="rect">
            <a:avLst/>
          </a:prstGeom>
        </p:spPr>
      </p:pic>
      <p:pic>
        <p:nvPicPr>
          <p:cNvPr id="16" name="Picture 15">
            <a:extLst>
              <a:ext uri="{FF2B5EF4-FFF2-40B4-BE49-F238E27FC236}">
                <a16:creationId xmlns:a16="http://schemas.microsoft.com/office/drawing/2014/main" id="{125223C6-F93B-3DF1-616C-6D491E843D79}"/>
              </a:ext>
            </a:extLst>
          </p:cNvPr>
          <p:cNvPicPr>
            <a:picLocks noChangeAspect="1"/>
          </p:cNvPicPr>
          <p:nvPr/>
        </p:nvPicPr>
        <p:blipFill>
          <a:blip r:embed="rId7"/>
          <a:stretch>
            <a:fillRect/>
          </a:stretch>
        </p:blipFill>
        <p:spPr>
          <a:xfrm>
            <a:off x="609597" y="4515243"/>
            <a:ext cx="5563799" cy="370920"/>
          </a:xfrm>
          <a:prstGeom prst="rect">
            <a:avLst/>
          </a:prstGeom>
        </p:spPr>
      </p:pic>
      <p:pic>
        <p:nvPicPr>
          <p:cNvPr id="18" name="Picture 17">
            <a:extLst>
              <a:ext uri="{FF2B5EF4-FFF2-40B4-BE49-F238E27FC236}">
                <a16:creationId xmlns:a16="http://schemas.microsoft.com/office/drawing/2014/main" id="{C54D6EBA-4565-ADD9-1B92-D2D7709106A0}"/>
              </a:ext>
            </a:extLst>
          </p:cNvPr>
          <p:cNvPicPr>
            <a:picLocks noChangeAspect="1"/>
          </p:cNvPicPr>
          <p:nvPr/>
        </p:nvPicPr>
        <p:blipFill>
          <a:blip r:embed="rId8"/>
          <a:stretch>
            <a:fillRect/>
          </a:stretch>
        </p:blipFill>
        <p:spPr>
          <a:xfrm>
            <a:off x="609596" y="5064401"/>
            <a:ext cx="5563799" cy="188404"/>
          </a:xfrm>
          <a:prstGeom prst="rect">
            <a:avLst/>
          </a:prstGeom>
        </p:spPr>
      </p:pic>
      <p:pic>
        <p:nvPicPr>
          <p:cNvPr id="20" name="Picture 19">
            <a:extLst>
              <a:ext uri="{FF2B5EF4-FFF2-40B4-BE49-F238E27FC236}">
                <a16:creationId xmlns:a16="http://schemas.microsoft.com/office/drawing/2014/main" id="{B142A9FF-3233-5F6E-2926-91243583E886}"/>
              </a:ext>
            </a:extLst>
          </p:cNvPr>
          <p:cNvPicPr>
            <a:picLocks noChangeAspect="1"/>
          </p:cNvPicPr>
          <p:nvPr/>
        </p:nvPicPr>
        <p:blipFill>
          <a:blip r:embed="rId9"/>
          <a:stretch>
            <a:fillRect/>
          </a:stretch>
        </p:blipFill>
        <p:spPr>
          <a:xfrm>
            <a:off x="609596" y="5975546"/>
            <a:ext cx="5563799" cy="370920"/>
          </a:xfrm>
          <a:prstGeom prst="rect">
            <a:avLst/>
          </a:prstGeom>
        </p:spPr>
      </p:pic>
    </p:spTree>
    <p:extLst>
      <p:ext uri="{BB962C8B-B14F-4D97-AF65-F5344CB8AC3E}">
        <p14:creationId xmlns:p14="http://schemas.microsoft.com/office/powerpoint/2010/main" val="3402173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6" presetClass="emph" presetSubtype="0" fill="hold" nodeType="withEffect">
                                  <p:stCondLst>
                                    <p:cond delay="0"/>
                                  </p:stCondLst>
                                  <p:childTnLst>
                                    <p:animScale>
                                      <p:cBhvr>
                                        <p:cTn id="16" dur="750" fill="hold"/>
                                        <p:tgtEl>
                                          <p:spTgt spid="10"/>
                                        </p:tgtEl>
                                      </p:cBhvr>
                                      <p:by x="150000" y="150000"/>
                                    </p:animScale>
                                  </p:childTnLst>
                                </p:cTn>
                              </p:par>
                              <p:par>
                                <p:cTn id="17" presetID="42" presetClass="path" presetSubtype="0" accel="50000" decel="50000" fill="hold" nodeType="withEffect">
                                  <p:stCondLst>
                                    <p:cond delay="0"/>
                                  </p:stCondLst>
                                  <p:childTnLst>
                                    <p:animMotion origin="layout" path="M 5E-6 -4.44444E-6 L 0.26615 -0.00092 " pathEditMode="relative" rAng="0" ptsTypes="AA">
                                      <p:cBhvr>
                                        <p:cTn id="18" dur="1000" fill="hold"/>
                                        <p:tgtEl>
                                          <p:spTgt spid="10"/>
                                        </p:tgtEl>
                                        <p:attrNameLst>
                                          <p:attrName>ppt_x</p:attrName>
                                          <p:attrName>ppt_y</p:attrName>
                                        </p:attrNameLst>
                                      </p:cBhvr>
                                      <p:rCtr x="13307" y="-46"/>
                                    </p:animMotion>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6" presetClass="emph" presetSubtype="0" fill="hold" nodeType="withEffect">
                                  <p:stCondLst>
                                    <p:cond delay="0"/>
                                  </p:stCondLst>
                                  <p:childTnLst>
                                    <p:animScale>
                                      <p:cBhvr>
                                        <p:cTn id="22" dur="750" fill="hold"/>
                                        <p:tgtEl>
                                          <p:spTgt spid="12"/>
                                        </p:tgtEl>
                                      </p:cBhvr>
                                      <p:by x="150000" y="150000"/>
                                    </p:animScale>
                                  </p:childTnLst>
                                </p:cTn>
                              </p:par>
                              <p:par>
                                <p:cTn id="23" presetID="42" presetClass="path" presetSubtype="0" accel="50000" decel="50000" fill="hold" nodeType="withEffect">
                                  <p:stCondLst>
                                    <p:cond delay="0"/>
                                  </p:stCondLst>
                                  <p:childTnLst>
                                    <p:animMotion origin="layout" path="M 5E-6 -4.44444E-6 L 0.26615 -0.00092 " pathEditMode="relative" rAng="0" ptsTypes="AA">
                                      <p:cBhvr>
                                        <p:cTn id="24" dur="1000" fill="hold"/>
                                        <p:tgtEl>
                                          <p:spTgt spid="12"/>
                                        </p:tgtEl>
                                        <p:attrNameLst>
                                          <p:attrName>ppt_x</p:attrName>
                                          <p:attrName>ppt_y</p:attrName>
                                        </p:attrNameLst>
                                      </p:cBhvr>
                                      <p:rCtr x="13307" y="-46"/>
                                    </p:animMotion>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6" presetClass="emph" presetSubtype="0" fill="hold" nodeType="withEffect">
                                  <p:stCondLst>
                                    <p:cond delay="0"/>
                                  </p:stCondLst>
                                  <p:childTnLst>
                                    <p:animScale>
                                      <p:cBhvr>
                                        <p:cTn id="28" dur="750" fill="hold"/>
                                        <p:tgtEl>
                                          <p:spTgt spid="14"/>
                                        </p:tgtEl>
                                      </p:cBhvr>
                                      <p:by x="150000" y="150000"/>
                                    </p:animScale>
                                  </p:childTnLst>
                                </p:cTn>
                              </p:par>
                              <p:par>
                                <p:cTn id="29" presetID="42" presetClass="path" presetSubtype="0" accel="50000" decel="50000" fill="hold" nodeType="withEffect">
                                  <p:stCondLst>
                                    <p:cond delay="0"/>
                                  </p:stCondLst>
                                  <p:childTnLst>
                                    <p:animMotion origin="layout" path="M 5E-6 -3.7037E-6 L 0.26433 -0.00139 " pathEditMode="relative" rAng="0" ptsTypes="AA">
                                      <p:cBhvr>
                                        <p:cTn id="30" dur="1000" fill="hold"/>
                                        <p:tgtEl>
                                          <p:spTgt spid="14"/>
                                        </p:tgtEl>
                                        <p:attrNameLst>
                                          <p:attrName>ppt_x</p:attrName>
                                          <p:attrName>ppt_y</p:attrName>
                                        </p:attrNameLst>
                                      </p:cBhvr>
                                      <p:rCtr x="13216" y="-69"/>
                                    </p:animMotion>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par>
                                <p:cTn id="44" presetID="6" presetClass="emph" presetSubtype="0" fill="hold" nodeType="withEffect">
                                  <p:stCondLst>
                                    <p:cond delay="0"/>
                                  </p:stCondLst>
                                  <p:childTnLst>
                                    <p:animScale>
                                      <p:cBhvr>
                                        <p:cTn id="45" dur="750" fill="hold"/>
                                        <p:tgtEl>
                                          <p:spTgt spid="16"/>
                                        </p:tgtEl>
                                      </p:cBhvr>
                                      <p:by x="150000" y="150000"/>
                                    </p:animScale>
                                  </p:childTnLst>
                                </p:cTn>
                              </p:par>
                              <p:par>
                                <p:cTn id="46" presetID="42" presetClass="path" presetSubtype="0" accel="50000" decel="50000" fill="hold" nodeType="withEffect">
                                  <p:stCondLst>
                                    <p:cond delay="0"/>
                                  </p:stCondLst>
                                  <p:childTnLst>
                                    <p:animMotion origin="layout" path="M 5E-6 3.33333E-6 L 0.2629 -0.10741 " pathEditMode="relative" rAng="0" ptsTypes="AA">
                                      <p:cBhvr>
                                        <p:cTn id="47" dur="1000" fill="hold"/>
                                        <p:tgtEl>
                                          <p:spTgt spid="16"/>
                                        </p:tgtEl>
                                        <p:attrNameLst>
                                          <p:attrName>ppt_x</p:attrName>
                                          <p:attrName>ppt_y</p:attrName>
                                        </p:attrNameLst>
                                      </p:cBhvr>
                                      <p:rCtr x="13138" y="-5370"/>
                                    </p:animMotion>
                                  </p:childTnLst>
                                </p:cTn>
                              </p:par>
                              <p:par>
                                <p:cTn id="48" presetID="1"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par>
                                <p:cTn id="50" presetID="6" presetClass="emph" presetSubtype="0" fill="hold" nodeType="withEffect">
                                  <p:stCondLst>
                                    <p:cond delay="0"/>
                                  </p:stCondLst>
                                  <p:childTnLst>
                                    <p:animScale>
                                      <p:cBhvr>
                                        <p:cTn id="51" dur="750" fill="hold"/>
                                        <p:tgtEl>
                                          <p:spTgt spid="18"/>
                                        </p:tgtEl>
                                      </p:cBhvr>
                                      <p:by x="150000" y="150000"/>
                                    </p:animScale>
                                  </p:childTnLst>
                                </p:cTn>
                              </p:par>
                              <p:par>
                                <p:cTn id="52" presetID="42" presetClass="path" presetSubtype="0" accel="50000" decel="50000" fill="hold" nodeType="withEffect">
                                  <p:stCondLst>
                                    <p:cond delay="0"/>
                                  </p:stCondLst>
                                  <p:childTnLst>
                                    <p:animMotion origin="layout" path="M 5E-6 -3.33333E-6 L 0.2629 -0.07361 " pathEditMode="relative" rAng="0" ptsTypes="AA">
                                      <p:cBhvr>
                                        <p:cTn id="53" dur="1000" fill="hold"/>
                                        <p:tgtEl>
                                          <p:spTgt spid="18"/>
                                        </p:tgtEl>
                                        <p:attrNameLst>
                                          <p:attrName>ppt_x</p:attrName>
                                          <p:attrName>ppt_y</p:attrName>
                                        </p:attrNameLst>
                                      </p:cBhvr>
                                      <p:rCtr x="13138" y="-3681"/>
                                    </p:animMotion>
                                  </p:childTnLst>
                                </p:cTn>
                              </p:par>
                              <p:par>
                                <p:cTn id="54" presetID="1"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childTnLst>
                                </p:cTn>
                              </p:par>
                              <p:par>
                                <p:cTn id="56" presetID="6" presetClass="emph" presetSubtype="0" fill="hold" nodeType="withEffect">
                                  <p:stCondLst>
                                    <p:cond delay="0"/>
                                  </p:stCondLst>
                                  <p:childTnLst>
                                    <p:animScale>
                                      <p:cBhvr>
                                        <p:cTn id="57" dur="750" fill="hold"/>
                                        <p:tgtEl>
                                          <p:spTgt spid="20"/>
                                        </p:tgtEl>
                                      </p:cBhvr>
                                      <p:by x="150000" y="150000"/>
                                    </p:animScale>
                                  </p:childTnLst>
                                </p:cTn>
                              </p:par>
                              <p:par>
                                <p:cTn id="58" presetID="42" presetClass="path" presetSubtype="0" accel="50000" decel="50000" fill="hold" nodeType="withEffect">
                                  <p:stCondLst>
                                    <p:cond delay="0"/>
                                  </p:stCondLst>
                                  <p:childTnLst>
                                    <p:animMotion origin="layout" path="M 5E-6 3.7037E-7 L 0.26159 -0.15185 " pathEditMode="relative" rAng="0" ptsTypes="AA">
                                      <p:cBhvr>
                                        <p:cTn id="59" dur="1000" fill="hold"/>
                                        <p:tgtEl>
                                          <p:spTgt spid="20"/>
                                        </p:tgtEl>
                                        <p:attrNameLst>
                                          <p:attrName>ppt_x</p:attrName>
                                          <p:attrName>ppt_y</p:attrName>
                                        </p:attrNameLst>
                                      </p:cBhvr>
                                      <p:rCtr x="13073" y="-7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008E-015D-A930-7120-72DE6F0AC88A}"/>
              </a:ext>
            </a:extLst>
          </p:cNvPr>
          <p:cNvSpPr>
            <a:spLocks noGrp="1"/>
          </p:cNvSpPr>
          <p:nvPr>
            <p:ph type="title"/>
          </p:nvPr>
        </p:nvSpPr>
        <p:spPr/>
        <p:txBody>
          <a:bodyPr/>
          <a:lstStyle/>
          <a:p>
            <a:r>
              <a:rPr lang="en-US"/>
              <a:t>Fabric relies even more on semantic models</a:t>
            </a:r>
            <a:endParaRPr lang="en-DK"/>
          </a:p>
        </p:txBody>
      </p:sp>
      <p:sp>
        <p:nvSpPr>
          <p:cNvPr id="5" name="Content Placeholder 4">
            <a:extLst>
              <a:ext uri="{FF2B5EF4-FFF2-40B4-BE49-F238E27FC236}">
                <a16:creationId xmlns:a16="http://schemas.microsoft.com/office/drawing/2014/main" id="{A761135D-903D-1A85-B0DD-CF42746E46FB}"/>
              </a:ext>
            </a:extLst>
          </p:cNvPr>
          <p:cNvSpPr>
            <a:spLocks noGrp="1"/>
          </p:cNvSpPr>
          <p:nvPr>
            <p:ph idx="1"/>
          </p:nvPr>
        </p:nvSpPr>
        <p:spPr/>
        <p:txBody>
          <a:bodyPr/>
          <a:lstStyle/>
          <a:p>
            <a:r>
              <a:rPr lang="en-US"/>
              <a:t>Semantic models will have more impact in an organization </a:t>
            </a:r>
          </a:p>
          <a:p>
            <a:r>
              <a:rPr lang="en-US"/>
              <a:t>Semantic models will become more prevalent</a:t>
            </a:r>
          </a:p>
          <a:p>
            <a:r>
              <a:rPr lang="en-US"/>
              <a:t>Managing and supporting semantic models will become more complex </a:t>
            </a:r>
          </a:p>
          <a:p>
            <a:pPr marL="0" indent="0">
              <a:buNone/>
            </a:pPr>
            <a:endParaRPr lang="en-DK"/>
          </a:p>
        </p:txBody>
      </p:sp>
    </p:spTree>
    <p:extLst>
      <p:ext uri="{BB962C8B-B14F-4D97-AF65-F5344CB8AC3E}">
        <p14:creationId xmlns:p14="http://schemas.microsoft.com/office/powerpoint/2010/main" val="105165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2438-2197-FF6C-3D2F-068B5032120B}"/>
              </a:ext>
            </a:extLst>
          </p:cNvPr>
          <p:cNvSpPr>
            <a:spLocks noGrp="1"/>
          </p:cNvSpPr>
          <p:nvPr>
            <p:ph type="title"/>
          </p:nvPr>
        </p:nvSpPr>
        <p:spPr/>
        <p:txBody>
          <a:bodyPr/>
          <a:lstStyle/>
          <a:p>
            <a:r>
              <a:rPr lang="en-US"/>
              <a:t>Semantic models will become more prevalent</a:t>
            </a:r>
          </a:p>
        </p:txBody>
      </p:sp>
      <p:sp>
        <p:nvSpPr>
          <p:cNvPr id="5" name="Content Placeholder 11">
            <a:extLst>
              <a:ext uri="{FF2B5EF4-FFF2-40B4-BE49-F238E27FC236}">
                <a16:creationId xmlns:a16="http://schemas.microsoft.com/office/drawing/2014/main" id="{CD3A4BA9-511F-37EA-37A2-183885AC70EE}"/>
              </a:ext>
            </a:extLst>
          </p:cNvPr>
          <p:cNvSpPr>
            <a:spLocks noGrp="1"/>
          </p:cNvSpPr>
          <p:nvPr>
            <p:ph idx="1"/>
          </p:nvPr>
        </p:nvSpPr>
        <p:spPr/>
        <p:txBody>
          <a:bodyPr>
            <a:normAutofit/>
          </a:bodyPr>
          <a:lstStyle/>
          <a:p>
            <a:r>
              <a:rPr lang="en-US"/>
              <a:t>Auto-generated default models</a:t>
            </a:r>
          </a:p>
          <a:p>
            <a:r>
              <a:rPr lang="en-US"/>
              <a:t>Direct Lake models are easy to create for all users</a:t>
            </a:r>
          </a:p>
          <a:p>
            <a:r>
              <a:rPr lang="en-US"/>
              <a:t>Web Authoring of models</a:t>
            </a:r>
          </a:p>
          <a:p>
            <a:r>
              <a:rPr lang="en-US"/>
              <a:t>New Personas : Data scientist with semantic models</a:t>
            </a:r>
          </a:p>
          <a:p>
            <a:endParaRPr lang="en-DK"/>
          </a:p>
        </p:txBody>
      </p:sp>
    </p:spTree>
    <p:extLst>
      <p:ext uri="{BB962C8B-B14F-4D97-AF65-F5344CB8AC3E}">
        <p14:creationId xmlns:p14="http://schemas.microsoft.com/office/powerpoint/2010/main" val="265116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484B-E111-20EC-5BCC-7405F8691F3F}"/>
              </a:ext>
            </a:extLst>
          </p:cNvPr>
          <p:cNvSpPr>
            <a:spLocks noGrp="1"/>
          </p:cNvSpPr>
          <p:nvPr>
            <p:ph type="title"/>
          </p:nvPr>
        </p:nvSpPr>
        <p:spPr/>
        <p:txBody>
          <a:bodyPr>
            <a:normAutofit fontScale="90000"/>
          </a:bodyPr>
          <a:lstStyle/>
          <a:p>
            <a:r>
              <a:rPr lang="en-US"/>
              <a:t>Managing semantic model will be more complex</a:t>
            </a:r>
            <a:endParaRPr lang="en-DK"/>
          </a:p>
        </p:txBody>
      </p:sp>
      <p:sp>
        <p:nvSpPr>
          <p:cNvPr id="3" name="Content Placeholder 2">
            <a:extLst>
              <a:ext uri="{FF2B5EF4-FFF2-40B4-BE49-F238E27FC236}">
                <a16:creationId xmlns:a16="http://schemas.microsoft.com/office/drawing/2014/main" id="{81873A89-4B78-7678-86A4-F38B75045CE7}"/>
              </a:ext>
            </a:extLst>
          </p:cNvPr>
          <p:cNvSpPr>
            <a:spLocks noGrp="1"/>
          </p:cNvSpPr>
          <p:nvPr>
            <p:ph idx="1"/>
          </p:nvPr>
        </p:nvSpPr>
        <p:spPr/>
        <p:txBody>
          <a:bodyPr/>
          <a:lstStyle/>
          <a:p>
            <a:r>
              <a:rPr lang="en-US"/>
              <a:t>More options: Models with import, Direct Query, hybrid, and now Direct Lake storage mode.</a:t>
            </a:r>
          </a:p>
          <a:p>
            <a:r>
              <a:rPr lang="da-DK"/>
              <a:t>More models created that will need support and optimization</a:t>
            </a:r>
          </a:p>
          <a:p>
            <a:r>
              <a:rPr lang="da-DK"/>
              <a:t>AI-driven DAX in self-service scenarios</a:t>
            </a:r>
            <a:endParaRPr lang="en-DK"/>
          </a:p>
        </p:txBody>
      </p:sp>
    </p:spTree>
    <p:extLst>
      <p:ext uri="{BB962C8B-B14F-4D97-AF65-F5344CB8AC3E}">
        <p14:creationId xmlns:p14="http://schemas.microsoft.com/office/powerpoint/2010/main" val="296948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9951-6C16-3386-6099-8FF185103A34}"/>
              </a:ext>
            </a:extLst>
          </p:cNvPr>
          <p:cNvSpPr>
            <a:spLocks noGrp="1"/>
          </p:cNvSpPr>
          <p:nvPr>
            <p:ph type="title"/>
          </p:nvPr>
        </p:nvSpPr>
        <p:spPr/>
        <p:txBody>
          <a:bodyPr/>
          <a:lstStyle/>
          <a:p>
            <a:r>
              <a:rPr lang="en-US"/>
              <a:t>Tabular Editor – the company</a:t>
            </a:r>
            <a:endParaRPr lang="en-DK"/>
          </a:p>
        </p:txBody>
      </p:sp>
      <p:sp>
        <p:nvSpPr>
          <p:cNvPr id="3" name="Content Placeholder 2">
            <a:extLst>
              <a:ext uri="{FF2B5EF4-FFF2-40B4-BE49-F238E27FC236}">
                <a16:creationId xmlns:a16="http://schemas.microsoft.com/office/drawing/2014/main" id="{9D25DF1B-8036-7E97-C24D-73C5953F92B0}"/>
              </a:ext>
            </a:extLst>
          </p:cNvPr>
          <p:cNvSpPr>
            <a:spLocks noGrp="1"/>
          </p:cNvSpPr>
          <p:nvPr>
            <p:ph idx="1"/>
          </p:nvPr>
        </p:nvSpPr>
        <p:spPr>
          <a:xfrm>
            <a:off x="386787" y="1253331"/>
            <a:ext cx="5785413" cy="4351338"/>
          </a:xfrm>
        </p:spPr>
        <p:txBody>
          <a:bodyPr>
            <a:normAutofit fontScale="92500"/>
          </a:bodyPr>
          <a:lstStyle/>
          <a:p>
            <a:r>
              <a:rPr lang="en-US" dirty="0"/>
              <a:t>Founded in 2021</a:t>
            </a:r>
          </a:p>
          <a:p>
            <a:r>
              <a:rPr lang="en-US" dirty="0"/>
              <a:t>Develop and sell Tabular Editor 3</a:t>
            </a:r>
          </a:p>
          <a:p>
            <a:r>
              <a:rPr lang="en-US" dirty="0"/>
              <a:t>Customers in more than 100 countries</a:t>
            </a:r>
          </a:p>
          <a:p>
            <a:r>
              <a:rPr lang="en-US" dirty="0"/>
              <a:t>Part of Tabular Tools </a:t>
            </a:r>
            <a:br>
              <a:rPr lang="en-US" dirty="0"/>
            </a:br>
            <a:r>
              <a:rPr lang="en-US" dirty="0"/>
              <a:t>(with SQLBI)</a:t>
            </a:r>
          </a:p>
          <a:p>
            <a:endParaRPr lang="en-US" dirty="0"/>
          </a:p>
          <a:p>
            <a:endParaRPr lang="en-DK" dirty="0"/>
          </a:p>
        </p:txBody>
      </p:sp>
      <p:pic>
        <p:nvPicPr>
          <p:cNvPr id="4" name="Picture Placeholder 6">
            <a:extLst>
              <a:ext uri="{FF2B5EF4-FFF2-40B4-BE49-F238E27FC236}">
                <a16:creationId xmlns:a16="http://schemas.microsoft.com/office/drawing/2014/main" id="{3B37CA97-8276-0C27-245A-82E25157928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427" b="-6855"/>
          <a:stretch/>
        </p:blipFill>
        <p:spPr>
          <a:xfrm>
            <a:off x="7035732" y="1152293"/>
            <a:ext cx="3918575" cy="4282068"/>
          </a:xfrm>
          <a:prstGeom prst="rect">
            <a:avLst/>
          </a:prstGeom>
        </p:spPr>
      </p:pic>
    </p:spTree>
    <p:extLst>
      <p:ext uri="{BB962C8B-B14F-4D97-AF65-F5344CB8AC3E}">
        <p14:creationId xmlns:p14="http://schemas.microsoft.com/office/powerpoint/2010/main" val="422332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CF6EAF1-66FC-7B77-2C83-A2608F31EBA2}"/>
              </a:ext>
            </a:extLst>
          </p:cNvPr>
          <p:cNvGrpSpPr/>
          <p:nvPr/>
        </p:nvGrpSpPr>
        <p:grpSpPr>
          <a:xfrm>
            <a:off x="555061" y="1461131"/>
            <a:ext cx="11081877" cy="2699596"/>
            <a:chOff x="555061" y="1461131"/>
            <a:chExt cx="11081877" cy="2699596"/>
          </a:xfrm>
        </p:grpSpPr>
        <p:grpSp>
          <p:nvGrpSpPr>
            <p:cNvPr id="2" name="Group 1">
              <a:extLst>
                <a:ext uri="{FF2B5EF4-FFF2-40B4-BE49-F238E27FC236}">
                  <a16:creationId xmlns:a16="http://schemas.microsoft.com/office/drawing/2014/main" id="{20788C23-DFAA-7669-0742-4E171C3E33D2}"/>
                </a:ext>
              </a:extLst>
            </p:cNvPr>
            <p:cNvGrpSpPr/>
            <p:nvPr/>
          </p:nvGrpSpPr>
          <p:grpSpPr>
            <a:xfrm>
              <a:off x="555061" y="1461131"/>
              <a:ext cx="11081877" cy="2699596"/>
              <a:chOff x="-823860" y="3007153"/>
              <a:chExt cx="8525533" cy="2699596"/>
            </a:xfrm>
          </p:grpSpPr>
          <p:grpSp>
            <p:nvGrpSpPr>
              <p:cNvPr id="5" name="Group 4">
                <a:extLst>
                  <a:ext uri="{FF2B5EF4-FFF2-40B4-BE49-F238E27FC236}">
                    <a16:creationId xmlns:a16="http://schemas.microsoft.com/office/drawing/2014/main" id="{ED289B28-E292-6EA1-A9CE-75BD52490C95}"/>
                  </a:ext>
                </a:extLst>
              </p:cNvPr>
              <p:cNvGrpSpPr/>
              <p:nvPr/>
            </p:nvGrpSpPr>
            <p:grpSpPr>
              <a:xfrm>
                <a:off x="-823860" y="3007153"/>
                <a:ext cx="8525533" cy="2699596"/>
                <a:chOff x="-2689461" y="2970767"/>
                <a:chExt cx="10572351" cy="3347716"/>
              </a:xfrm>
            </p:grpSpPr>
            <p:sp>
              <p:nvSpPr>
                <p:cNvPr id="8" name="Rectangle: Rounded Corners 7">
                  <a:extLst>
                    <a:ext uri="{FF2B5EF4-FFF2-40B4-BE49-F238E27FC236}">
                      <a16:creationId xmlns:a16="http://schemas.microsoft.com/office/drawing/2014/main" id="{DD4B668C-9D77-AB31-CD35-FECE6F04D867}"/>
                    </a:ext>
                  </a:extLst>
                </p:cNvPr>
                <p:cNvSpPr/>
                <p:nvPr/>
              </p:nvSpPr>
              <p:spPr>
                <a:xfrm>
                  <a:off x="-2689461" y="2970767"/>
                  <a:ext cx="10572351" cy="3347716"/>
                </a:xfrm>
                <a:prstGeom prst="roundRect">
                  <a:avLst>
                    <a:gd name="adj" fmla="val 6808"/>
                  </a:avLst>
                </a:prstGeom>
                <a:solidFill>
                  <a:srgbClr val="99F1DC">
                    <a:alpha val="50196"/>
                  </a:srgbClr>
                </a:solidFill>
                <a:ln w="9525">
                  <a:solidFill>
                    <a:srgbClr val="85E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9" name="Picture 8" descr="Icon&#10;&#10;Description automatically generated">
                  <a:extLst>
                    <a:ext uri="{FF2B5EF4-FFF2-40B4-BE49-F238E27FC236}">
                      <a16:creationId xmlns:a16="http://schemas.microsoft.com/office/drawing/2014/main" id="{887CD5D3-F6F2-C686-EEE6-B1C0FE3B7B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8325" y="5281778"/>
                  <a:ext cx="289237" cy="474317"/>
                </a:xfrm>
                <a:prstGeom prst="rect">
                  <a:avLst/>
                </a:prstGeom>
              </p:spPr>
            </p:pic>
            <p:sp>
              <p:nvSpPr>
                <p:cNvPr id="10" name="TextBox 9">
                  <a:extLst>
                    <a:ext uri="{FF2B5EF4-FFF2-40B4-BE49-F238E27FC236}">
                      <a16:creationId xmlns:a16="http://schemas.microsoft.com/office/drawing/2014/main" id="{80A8F06C-66EF-8638-5898-4E267825E918}"/>
                    </a:ext>
                  </a:extLst>
                </p:cNvPr>
                <p:cNvSpPr txBox="1"/>
                <p:nvPr/>
              </p:nvSpPr>
              <p:spPr>
                <a:xfrm>
                  <a:off x="5461035" y="5578574"/>
                  <a:ext cx="1922669" cy="64883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A9A10"/>
                      </a:solidFill>
                      <a:effectLst/>
                      <a:uLnTx/>
                      <a:uFillTx/>
                      <a:latin typeface="Open Sans" panose="020B0606030504020204" pitchFamily="34" charset="0"/>
                      <a:ea typeface="Open Sans" panose="020B0606030504020204" pitchFamily="34" charset="0"/>
                      <a:cs typeface="Open Sans" panose="020B0606030504020204" pitchFamily="34" charset="0"/>
                    </a:rPr>
                    <a:t>Service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A9A1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050" b="0" i="0" u="none" strike="noStrike" kern="1200" cap="none" spc="0" normalizeH="0" baseline="0" noProof="0">
                      <a:ln>
                        <a:noFill/>
                      </a:ln>
                      <a:solidFill>
                        <a:srgbClr val="DA9A10"/>
                      </a:solidFill>
                      <a:effectLst/>
                      <a:uLnTx/>
                      <a:uFillTx/>
                      <a:latin typeface="Open Sans" panose="020B0606030504020204" pitchFamily="34" charset="0"/>
                      <a:ea typeface="Open Sans" panose="020B0606030504020204" pitchFamily="34" charset="0"/>
                      <a:cs typeface="Open Sans" panose="020B0606030504020204" pitchFamily="34" charset="0"/>
                    </a:rPr>
                    <a:t>Fabric or PPU</a:t>
                  </a:r>
                  <a:endParaRPr kumimoji="0" lang="en-GB" sz="1400" b="0" i="0" u="none" strike="noStrike" kern="1200" cap="none" spc="0" normalizeH="0" baseline="0" noProof="0">
                    <a:ln>
                      <a:noFill/>
                    </a:ln>
                    <a:solidFill>
                      <a:srgbClr val="DA9A1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6" name="Graphic 5" descr="Diamond with solid fill">
                <a:extLst>
                  <a:ext uri="{FF2B5EF4-FFF2-40B4-BE49-F238E27FC236}">
                    <a16:creationId xmlns:a16="http://schemas.microsoft.com/office/drawing/2014/main" id="{E3508C28-BC80-7263-0D68-AFEDFCA1C9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5923" y="5412806"/>
                <a:ext cx="99339" cy="134682"/>
              </a:xfrm>
              <a:prstGeom prst="rect">
                <a:avLst/>
              </a:prstGeom>
            </p:spPr>
          </p:pic>
        </p:grpSp>
        <p:pic>
          <p:nvPicPr>
            <p:cNvPr id="17" name="Graphic 16">
              <a:extLst>
                <a:ext uri="{FF2B5EF4-FFF2-40B4-BE49-F238E27FC236}">
                  <a16:creationId xmlns:a16="http://schemas.microsoft.com/office/drawing/2014/main" id="{6E3111E2-1575-A31F-217E-9CDB15E78F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90988" y="3791943"/>
              <a:ext cx="284058" cy="284058"/>
            </a:xfrm>
            <a:prstGeom prst="rect">
              <a:avLst/>
            </a:prstGeom>
          </p:spPr>
        </p:pic>
      </p:grpSp>
      <p:cxnSp>
        <p:nvCxnSpPr>
          <p:cNvPr id="11" name="Connector: Elbow 10">
            <a:extLst>
              <a:ext uri="{FF2B5EF4-FFF2-40B4-BE49-F238E27FC236}">
                <a16:creationId xmlns:a16="http://schemas.microsoft.com/office/drawing/2014/main" id="{F8DBBDD1-0DA4-64D7-DD4A-1E8C6C8137AF}"/>
              </a:ext>
            </a:extLst>
          </p:cNvPr>
          <p:cNvCxnSpPr>
            <a:cxnSpLocks/>
          </p:cNvCxnSpPr>
          <p:nvPr/>
        </p:nvCxnSpPr>
        <p:spPr>
          <a:xfrm rot="16200000" flipV="1">
            <a:off x="2597233" y="2487389"/>
            <a:ext cx="651148" cy="2943747"/>
          </a:xfrm>
          <a:prstGeom prst="bentConnector3">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BC65B30-8FF1-FC9A-F5FB-A596C84A4335}"/>
              </a:ext>
            </a:extLst>
          </p:cNvPr>
          <p:cNvCxnSpPr>
            <a:cxnSpLocks/>
          </p:cNvCxnSpPr>
          <p:nvPr/>
        </p:nvCxnSpPr>
        <p:spPr>
          <a:xfrm flipV="1">
            <a:off x="4694270" y="3633688"/>
            <a:ext cx="0" cy="651148"/>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140EE97-3FC1-6141-834C-8AFFED22ADEE}"/>
              </a:ext>
            </a:extLst>
          </p:cNvPr>
          <p:cNvCxnSpPr>
            <a:cxnSpLocks/>
          </p:cNvCxnSpPr>
          <p:nvPr/>
        </p:nvCxnSpPr>
        <p:spPr>
          <a:xfrm rot="5400000" flipH="1" flipV="1">
            <a:off x="6140157" y="2487389"/>
            <a:ext cx="651148" cy="2943747"/>
          </a:xfrm>
          <a:prstGeom prst="bentConnector3">
            <a:avLst>
              <a:gd name="adj1" fmla="val 50000"/>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E2FA6E8-9861-7775-9D7B-509A170B1917}"/>
              </a:ext>
            </a:extLst>
          </p:cNvPr>
          <p:cNvGrpSpPr/>
          <p:nvPr/>
        </p:nvGrpSpPr>
        <p:grpSpPr>
          <a:xfrm>
            <a:off x="487325" y="1593080"/>
            <a:ext cx="1927216" cy="1845871"/>
            <a:chOff x="712187" y="1385570"/>
            <a:chExt cx="1927216" cy="1845871"/>
          </a:xfrm>
        </p:grpSpPr>
        <p:grpSp>
          <p:nvGrpSpPr>
            <p:cNvPr id="25" name="Group 24">
              <a:extLst>
                <a:ext uri="{FF2B5EF4-FFF2-40B4-BE49-F238E27FC236}">
                  <a16:creationId xmlns:a16="http://schemas.microsoft.com/office/drawing/2014/main" id="{0EBFD134-34A1-F8B6-013F-43BB1F874264}"/>
                </a:ext>
              </a:extLst>
            </p:cNvPr>
            <p:cNvGrpSpPr/>
            <p:nvPr/>
          </p:nvGrpSpPr>
          <p:grpSpPr>
            <a:xfrm>
              <a:off x="1112976" y="2095373"/>
              <a:ext cx="1136068" cy="1136068"/>
              <a:chOff x="4516578" y="3449193"/>
              <a:chExt cx="1136068" cy="1136068"/>
            </a:xfrm>
          </p:grpSpPr>
          <p:sp>
            <p:nvSpPr>
              <p:cNvPr id="33" name="Rectangle: Rounded Corners 32">
                <a:extLst>
                  <a:ext uri="{FF2B5EF4-FFF2-40B4-BE49-F238E27FC236}">
                    <a16:creationId xmlns:a16="http://schemas.microsoft.com/office/drawing/2014/main" id="{720234C4-84B9-020E-9B31-45E7F3068050}"/>
                  </a:ext>
                </a:extLst>
              </p:cNvPr>
              <p:cNvSpPr/>
              <p:nvPr/>
            </p:nvSpPr>
            <p:spPr>
              <a:xfrm>
                <a:off x="4516578" y="344919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34" name="Graphic 33" descr="Hierarchy with solid fill">
                <a:extLst>
                  <a:ext uri="{FF2B5EF4-FFF2-40B4-BE49-F238E27FC236}">
                    <a16:creationId xmlns:a16="http://schemas.microsoft.com/office/drawing/2014/main" id="{FEE2C5EE-BE2A-67E5-F96A-D56B13463B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662572" y="3576137"/>
                <a:ext cx="844081" cy="844081"/>
              </a:xfrm>
              <a:prstGeom prst="rect">
                <a:avLst/>
              </a:prstGeom>
            </p:spPr>
          </p:pic>
        </p:grpSp>
        <p:sp>
          <p:nvSpPr>
            <p:cNvPr id="32" name="TextBox 31">
              <a:extLst>
                <a:ext uri="{FF2B5EF4-FFF2-40B4-BE49-F238E27FC236}">
                  <a16:creationId xmlns:a16="http://schemas.microsoft.com/office/drawing/2014/main" id="{D7C17899-8B5A-7584-2C2F-24640FEB9D26}"/>
                </a:ext>
              </a:extLst>
            </p:cNvPr>
            <p:cNvSpPr txBox="1"/>
            <p:nvPr/>
          </p:nvSpPr>
          <p:spPr>
            <a:xfrm>
              <a:off x="712187" y="1385570"/>
              <a:ext cx="1927216" cy="646331"/>
            </a:xfrm>
            <a:prstGeom prst="rect">
              <a:avLst/>
            </a:prstGeom>
            <a:noFill/>
          </p:spPr>
          <p:txBody>
            <a:bodyPr wrap="square" rtlCol="0">
              <a:spAutoFit/>
            </a:bodyPr>
            <a:lstStyle>
              <a:defPPr>
                <a:defRPr lang="en-US"/>
              </a:defPPr>
              <a:lvl1pPr algn="r">
                <a:defRPr b="1">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a:solidFill>
                    <a:schemeClr val="accent2">
                      <a:lumMod val="75000"/>
                    </a:schemeClr>
                  </a:solidFill>
                </a:rPr>
                <a:t>Enterprise BI</a:t>
              </a:r>
            </a:p>
            <a:p>
              <a:pPr algn="ctr"/>
              <a:r>
                <a:rPr lang="en-US">
                  <a:solidFill>
                    <a:schemeClr val="accent2">
                      <a:lumMod val="75000"/>
                    </a:schemeClr>
                  </a:solidFill>
                </a:rPr>
                <a:t>Models </a:t>
              </a:r>
              <a:endParaRPr lang="en-GB">
                <a:solidFill>
                  <a:schemeClr val="accent2">
                    <a:lumMod val="75000"/>
                  </a:schemeClr>
                </a:solidFill>
              </a:endParaRPr>
            </a:p>
          </p:txBody>
        </p:sp>
      </p:grpSp>
      <p:grpSp>
        <p:nvGrpSpPr>
          <p:cNvPr id="38" name="Group 37">
            <a:extLst>
              <a:ext uri="{FF2B5EF4-FFF2-40B4-BE49-F238E27FC236}">
                <a16:creationId xmlns:a16="http://schemas.microsoft.com/office/drawing/2014/main" id="{21184F9E-319E-2DE9-8EFD-95139D7BB265}"/>
              </a:ext>
            </a:extLst>
          </p:cNvPr>
          <p:cNvGrpSpPr/>
          <p:nvPr/>
        </p:nvGrpSpPr>
        <p:grpSpPr>
          <a:xfrm>
            <a:off x="3274381" y="1593080"/>
            <a:ext cx="2821638" cy="1845871"/>
            <a:chOff x="3499243" y="1385570"/>
            <a:chExt cx="2821638" cy="1845871"/>
          </a:xfrm>
        </p:grpSpPr>
        <p:grpSp>
          <p:nvGrpSpPr>
            <p:cNvPr id="39" name="Group 38">
              <a:extLst>
                <a:ext uri="{FF2B5EF4-FFF2-40B4-BE49-F238E27FC236}">
                  <a16:creationId xmlns:a16="http://schemas.microsoft.com/office/drawing/2014/main" id="{081791D6-2FC7-3B0B-7F47-B748F7BF3C90}"/>
                </a:ext>
              </a:extLst>
            </p:cNvPr>
            <p:cNvGrpSpPr/>
            <p:nvPr/>
          </p:nvGrpSpPr>
          <p:grpSpPr>
            <a:xfrm>
              <a:off x="4351098" y="2095373"/>
              <a:ext cx="1136068" cy="1136068"/>
              <a:chOff x="4516578" y="3449193"/>
              <a:chExt cx="1136068" cy="1136068"/>
            </a:xfrm>
          </p:grpSpPr>
          <p:sp>
            <p:nvSpPr>
              <p:cNvPr id="41" name="Rectangle: Rounded Corners 40">
                <a:extLst>
                  <a:ext uri="{FF2B5EF4-FFF2-40B4-BE49-F238E27FC236}">
                    <a16:creationId xmlns:a16="http://schemas.microsoft.com/office/drawing/2014/main" id="{CB945BD3-6E06-9CED-D876-C67C8ACEBB08}"/>
                  </a:ext>
                </a:extLst>
              </p:cNvPr>
              <p:cNvSpPr/>
              <p:nvPr/>
            </p:nvSpPr>
            <p:spPr>
              <a:xfrm>
                <a:off x="4516578" y="344919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45" name="Graphic 44" descr="Hierarchy with solid fill">
                <a:extLst>
                  <a:ext uri="{FF2B5EF4-FFF2-40B4-BE49-F238E27FC236}">
                    <a16:creationId xmlns:a16="http://schemas.microsoft.com/office/drawing/2014/main" id="{5CC1B714-E980-B70A-FDCF-5C174C286F6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62572" y="3576137"/>
                <a:ext cx="844081" cy="844081"/>
              </a:xfrm>
              <a:prstGeom prst="rect">
                <a:avLst/>
              </a:prstGeom>
            </p:spPr>
          </p:pic>
        </p:grpSp>
        <p:sp>
          <p:nvSpPr>
            <p:cNvPr id="40" name="TextBox 39">
              <a:extLst>
                <a:ext uri="{FF2B5EF4-FFF2-40B4-BE49-F238E27FC236}">
                  <a16:creationId xmlns:a16="http://schemas.microsoft.com/office/drawing/2014/main" id="{6B10DD30-44C4-72A5-92D9-FE9C7DBAEFB0}"/>
                </a:ext>
              </a:extLst>
            </p:cNvPr>
            <p:cNvSpPr txBox="1"/>
            <p:nvPr/>
          </p:nvSpPr>
          <p:spPr>
            <a:xfrm>
              <a:off x="3499243" y="1385570"/>
              <a:ext cx="2821638" cy="646331"/>
            </a:xfrm>
            <a:prstGeom prst="rect">
              <a:avLst/>
            </a:prstGeom>
            <a:noFill/>
          </p:spPr>
          <p:txBody>
            <a:bodyPr wrap="square" rtlCol="0">
              <a:spAutoFit/>
            </a:bodyPr>
            <a:lstStyle>
              <a:defPPr>
                <a:defRPr lang="en-US"/>
              </a:defPPr>
              <a:lvl1pPr algn="r">
                <a:defRPr b="1">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a:solidFill>
                    <a:schemeClr val="accent3">
                      <a:lumMod val="75000"/>
                    </a:schemeClr>
                  </a:solidFill>
                </a:rPr>
                <a:t>Team/Dept. BI </a:t>
              </a:r>
              <a:br>
                <a:rPr lang="en-US">
                  <a:solidFill>
                    <a:schemeClr val="accent3">
                      <a:lumMod val="75000"/>
                    </a:schemeClr>
                  </a:solidFill>
                </a:rPr>
              </a:br>
              <a:r>
                <a:rPr lang="en-US">
                  <a:solidFill>
                    <a:schemeClr val="accent3">
                      <a:lumMod val="75000"/>
                    </a:schemeClr>
                  </a:solidFill>
                </a:rPr>
                <a:t>from Business Teams</a:t>
              </a:r>
              <a:endParaRPr lang="en-GB">
                <a:solidFill>
                  <a:schemeClr val="accent3">
                    <a:lumMod val="75000"/>
                  </a:schemeClr>
                </a:solidFill>
              </a:endParaRPr>
            </a:p>
          </p:txBody>
        </p:sp>
      </p:grpSp>
      <p:grpSp>
        <p:nvGrpSpPr>
          <p:cNvPr id="46" name="Group 45">
            <a:extLst>
              <a:ext uri="{FF2B5EF4-FFF2-40B4-BE49-F238E27FC236}">
                <a16:creationId xmlns:a16="http://schemas.microsoft.com/office/drawing/2014/main" id="{BAFFD325-CE32-4C20-27C4-28429259376F}"/>
              </a:ext>
            </a:extLst>
          </p:cNvPr>
          <p:cNvGrpSpPr/>
          <p:nvPr/>
        </p:nvGrpSpPr>
        <p:grpSpPr>
          <a:xfrm>
            <a:off x="6781174" y="1593080"/>
            <a:ext cx="2331932" cy="1845871"/>
            <a:chOff x="7006036" y="1385570"/>
            <a:chExt cx="2331932" cy="1845871"/>
          </a:xfrm>
        </p:grpSpPr>
        <p:grpSp>
          <p:nvGrpSpPr>
            <p:cNvPr id="47" name="Group 46">
              <a:extLst>
                <a:ext uri="{FF2B5EF4-FFF2-40B4-BE49-F238E27FC236}">
                  <a16:creationId xmlns:a16="http://schemas.microsoft.com/office/drawing/2014/main" id="{41D02F2E-9808-B1B6-70EE-8FB2DF7083F3}"/>
                </a:ext>
              </a:extLst>
            </p:cNvPr>
            <p:cNvGrpSpPr/>
            <p:nvPr/>
          </p:nvGrpSpPr>
          <p:grpSpPr>
            <a:xfrm>
              <a:off x="7589220" y="2095373"/>
              <a:ext cx="1136068" cy="1136068"/>
              <a:chOff x="4516578" y="3449193"/>
              <a:chExt cx="1136068" cy="1136068"/>
            </a:xfrm>
          </p:grpSpPr>
          <p:sp>
            <p:nvSpPr>
              <p:cNvPr id="49" name="Rectangle: Rounded Corners 48">
                <a:extLst>
                  <a:ext uri="{FF2B5EF4-FFF2-40B4-BE49-F238E27FC236}">
                    <a16:creationId xmlns:a16="http://schemas.microsoft.com/office/drawing/2014/main" id="{1F9A4F0A-82C4-E662-1916-1B57B989E4AE}"/>
                  </a:ext>
                </a:extLst>
              </p:cNvPr>
              <p:cNvSpPr/>
              <p:nvPr/>
            </p:nvSpPr>
            <p:spPr>
              <a:xfrm>
                <a:off x="4516578" y="344919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51" name="Graphic 50" descr="Hierarchy with solid fill">
                <a:extLst>
                  <a:ext uri="{FF2B5EF4-FFF2-40B4-BE49-F238E27FC236}">
                    <a16:creationId xmlns:a16="http://schemas.microsoft.com/office/drawing/2014/main" id="{848FC720-C1DE-EE10-A4EA-F401311E4D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4662572" y="3576137"/>
                <a:ext cx="844081" cy="844081"/>
              </a:xfrm>
              <a:prstGeom prst="rect">
                <a:avLst/>
              </a:prstGeom>
            </p:spPr>
          </p:pic>
        </p:grpSp>
        <p:sp>
          <p:nvSpPr>
            <p:cNvPr id="48" name="TextBox 47">
              <a:extLst>
                <a:ext uri="{FF2B5EF4-FFF2-40B4-BE49-F238E27FC236}">
                  <a16:creationId xmlns:a16="http://schemas.microsoft.com/office/drawing/2014/main" id="{B6B90A7A-42F5-A834-5CEF-3887B82DEDCE}"/>
                </a:ext>
              </a:extLst>
            </p:cNvPr>
            <p:cNvSpPr txBox="1"/>
            <p:nvPr/>
          </p:nvSpPr>
          <p:spPr>
            <a:xfrm>
              <a:off x="7006036" y="1385570"/>
              <a:ext cx="2331932" cy="646331"/>
            </a:xfrm>
            <a:prstGeom prst="rect">
              <a:avLst/>
            </a:prstGeom>
            <a:noFill/>
          </p:spPr>
          <p:txBody>
            <a:bodyPr wrap="square" rtlCol="0">
              <a:spAutoFit/>
            </a:bodyPr>
            <a:lstStyle>
              <a:defPPr>
                <a:defRPr lang="en-US"/>
              </a:defPPr>
              <a:lvl1pPr algn="r">
                <a:defRPr b="1">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a:solidFill>
                    <a:schemeClr val="accent4">
                      <a:lumMod val="75000"/>
                    </a:schemeClr>
                  </a:solidFill>
                </a:rPr>
                <a:t>Self-Service BI</a:t>
              </a:r>
            </a:p>
            <a:p>
              <a:pPr algn="ctr"/>
              <a:r>
                <a:rPr lang="en-US">
                  <a:solidFill>
                    <a:schemeClr val="accent4">
                      <a:lumMod val="75000"/>
                    </a:schemeClr>
                  </a:solidFill>
                </a:rPr>
                <a:t>Models</a:t>
              </a:r>
              <a:endParaRPr lang="en-GB">
                <a:solidFill>
                  <a:schemeClr val="accent4">
                    <a:lumMod val="75000"/>
                  </a:schemeClr>
                </a:solidFill>
              </a:endParaRPr>
            </a:p>
          </p:txBody>
        </p:sp>
      </p:grpSp>
      <p:grpSp>
        <p:nvGrpSpPr>
          <p:cNvPr id="52" name="Group 51">
            <a:extLst>
              <a:ext uri="{FF2B5EF4-FFF2-40B4-BE49-F238E27FC236}">
                <a16:creationId xmlns:a16="http://schemas.microsoft.com/office/drawing/2014/main" id="{2BAD0617-9141-BDB6-D69A-747AD0026472}"/>
              </a:ext>
            </a:extLst>
          </p:cNvPr>
          <p:cNvGrpSpPr/>
          <p:nvPr/>
        </p:nvGrpSpPr>
        <p:grpSpPr>
          <a:xfrm>
            <a:off x="3411706" y="4335638"/>
            <a:ext cx="2565125" cy="2059498"/>
            <a:chOff x="3636568" y="4128128"/>
            <a:chExt cx="2565125" cy="2059498"/>
          </a:xfrm>
        </p:grpSpPr>
        <p:grpSp>
          <p:nvGrpSpPr>
            <p:cNvPr id="56" name="Group 55">
              <a:extLst>
                <a:ext uri="{FF2B5EF4-FFF2-40B4-BE49-F238E27FC236}">
                  <a16:creationId xmlns:a16="http://schemas.microsoft.com/office/drawing/2014/main" id="{954331AC-F802-1CCF-5674-BA3787EBCC6B}"/>
                </a:ext>
              </a:extLst>
            </p:cNvPr>
            <p:cNvGrpSpPr/>
            <p:nvPr/>
          </p:nvGrpSpPr>
          <p:grpSpPr>
            <a:xfrm>
              <a:off x="3889382" y="4128128"/>
              <a:ext cx="2059498" cy="2059498"/>
              <a:chOff x="7759172" y="1589634"/>
              <a:chExt cx="3678730" cy="3678730"/>
            </a:xfrm>
          </p:grpSpPr>
          <p:pic>
            <p:nvPicPr>
              <p:cNvPr id="58" name="Graphic 57" descr="Laptop with solid fill">
                <a:extLst>
                  <a:ext uri="{FF2B5EF4-FFF2-40B4-BE49-F238E27FC236}">
                    <a16:creationId xmlns:a16="http://schemas.microsoft.com/office/drawing/2014/main" id="{7786D745-32F7-B3CD-A7A6-D342FF0CB00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59172" y="1589634"/>
                <a:ext cx="3678730" cy="3678730"/>
              </a:xfrm>
              <a:prstGeom prst="rect">
                <a:avLst/>
              </a:prstGeom>
            </p:spPr>
          </p:pic>
          <p:pic>
            <p:nvPicPr>
              <p:cNvPr id="59" name="Picture 4">
                <a:extLst>
                  <a:ext uri="{FF2B5EF4-FFF2-40B4-BE49-F238E27FC236}">
                    <a16:creationId xmlns:a16="http://schemas.microsoft.com/office/drawing/2014/main" id="{79ED7BA9-ECAD-0A1E-1CA6-CEFF33FC4EFE}"/>
                  </a:ext>
                </a:extLst>
              </p:cNvPr>
              <p:cNvPicPr>
                <a:picLocks noChangeAspect="1" noChangeArrowheads="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5768" r="2749"/>
              <a:stretch/>
            </p:blipFill>
            <p:spPr bwMode="auto">
              <a:xfrm>
                <a:off x="9081737" y="2754584"/>
                <a:ext cx="989773" cy="960779"/>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TextBox 56">
              <a:extLst>
                <a:ext uri="{FF2B5EF4-FFF2-40B4-BE49-F238E27FC236}">
                  <a16:creationId xmlns:a16="http://schemas.microsoft.com/office/drawing/2014/main" id="{148BD744-E002-1F04-1132-5B615C873567}"/>
                </a:ext>
              </a:extLst>
            </p:cNvPr>
            <p:cNvSpPr txBox="1"/>
            <p:nvPr/>
          </p:nvSpPr>
          <p:spPr>
            <a:xfrm>
              <a:off x="3636568" y="4140084"/>
              <a:ext cx="256512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766E"/>
                  </a:solidFill>
                  <a:effectLst/>
                  <a:uLnTx/>
                  <a:uFillTx/>
                  <a:latin typeface="Ubuntu" panose="020B0504030602030204" pitchFamily="34" charset="0"/>
                  <a:ea typeface="+mn-ea"/>
                  <a:cs typeface="+mn-cs"/>
                </a:rPr>
                <a:t>Connect &amp; Analyze</a:t>
              </a:r>
              <a:endParaRPr kumimoji="0" lang="en-GB" sz="1800" b="0" i="1" u="none" strike="noStrike" kern="1200" cap="none" spc="0" normalizeH="0" baseline="0" noProof="0">
                <a:ln>
                  <a:noFill/>
                </a:ln>
                <a:solidFill>
                  <a:srgbClr val="00766E"/>
                </a:solidFill>
                <a:effectLst/>
                <a:uLnTx/>
                <a:uFillTx/>
                <a:latin typeface="Ubuntu" panose="020B0504030602030204" pitchFamily="34" charset="0"/>
                <a:ea typeface="+mn-ea"/>
                <a:cs typeface="+mn-cs"/>
              </a:endParaRPr>
            </a:p>
          </p:txBody>
        </p:sp>
      </p:grpSp>
      <p:grpSp>
        <p:nvGrpSpPr>
          <p:cNvPr id="60" name="Group 59">
            <a:extLst>
              <a:ext uri="{FF2B5EF4-FFF2-40B4-BE49-F238E27FC236}">
                <a16:creationId xmlns:a16="http://schemas.microsoft.com/office/drawing/2014/main" id="{9F13A659-E337-6D76-96D4-0AE356BC078A}"/>
              </a:ext>
            </a:extLst>
          </p:cNvPr>
          <p:cNvGrpSpPr/>
          <p:nvPr/>
        </p:nvGrpSpPr>
        <p:grpSpPr>
          <a:xfrm>
            <a:off x="7364358" y="4560943"/>
            <a:ext cx="3625981" cy="1306698"/>
            <a:chOff x="7589220" y="2095373"/>
            <a:chExt cx="3625981" cy="1306698"/>
          </a:xfrm>
        </p:grpSpPr>
        <p:grpSp>
          <p:nvGrpSpPr>
            <p:cNvPr id="61" name="Group 60">
              <a:extLst>
                <a:ext uri="{FF2B5EF4-FFF2-40B4-BE49-F238E27FC236}">
                  <a16:creationId xmlns:a16="http://schemas.microsoft.com/office/drawing/2014/main" id="{DAC82058-B0C8-592F-D0D2-83CF0D8BED44}"/>
                </a:ext>
              </a:extLst>
            </p:cNvPr>
            <p:cNvGrpSpPr/>
            <p:nvPr/>
          </p:nvGrpSpPr>
          <p:grpSpPr>
            <a:xfrm>
              <a:off x="7589220" y="2095373"/>
              <a:ext cx="1136068" cy="1136068"/>
              <a:chOff x="4516578" y="3449193"/>
              <a:chExt cx="1136068" cy="1136068"/>
            </a:xfrm>
          </p:grpSpPr>
          <p:sp>
            <p:nvSpPr>
              <p:cNvPr id="63" name="Rectangle: Rounded Corners 62">
                <a:extLst>
                  <a:ext uri="{FF2B5EF4-FFF2-40B4-BE49-F238E27FC236}">
                    <a16:creationId xmlns:a16="http://schemas.microsoft.com/office/drawing/2014/main" id="{DFBADF27-45F5-E195-8B17-0CD918943DF0}"/>
                  </a:ext>
                </a:extLst>
              </p:cNvPr>
              <p:cNvSpPr/>
              <p:nvPr/>
            </p:nvSpPr>
            <p:spPr>
              <a:xfrm>
                <a:off x="4516578" y="344919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64" name="Graphic 54">
                <a:extLst>
                  <a:ext uri="{FF2B5EF4-FFF2-40B4-BE49-F238E27FC236}">
                    <a16:creationId xmlns:a16="http://schemas.microsoft.com/office/drawing/2014/main" id="{A86D58BC-6D34-95DA-95F4-1D2528C409FF}"/>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4744105" y="3677959"/>
                <a:ext cx="661965" cy="697587"/>
              </a:xfrm>
              <a:prstGeom prst="rect">
                <a:avLst/>
              </a:prstGeom>
            </p:spPr>
          </p:pic>
        </p:grpSp>
        <p:sp>
          <p:nvSpPr>
            <p:cNvPr id="62" name="TextBox 61">
              <a:extLst>
                <a:ext uri="{FF2B5EF4-FFF2-40B4-BE49-F238E27FC236}">
                  <a16:creationId xmlns:a16="http://schemas.microsoft.com/office/drawing/2014/main" id="{0563C9E3-EB08-78E7-9B64-8B04489E5395}"/>
                </a:ext>
              </a:extLst>
            </p:cNvPr>
            <p:cNvSpPr txBox="1"/>
            <p:nvPr/>
          </p:nvSpPr>
          <p:spPr>
            <a:xfrm>
              <a:off x="8883269" y="2201742"/>
              <a:ext cx="2331932" cy="1200329"/>
            </a:xfrm>
            <a:prstGeom prst="rect">
              <a:avLst/>
            </a:prstGeom>
            <a:noFill/>
          </p:spPr>
          <p:txBody>
            <a:bodyPr wrap="square" rtlCol="0">
              <a:spAutoFit/>
            </a:bodyPr>
            <a:lstStyle>
              <a:defPPr>
                <a:defRPr lang="en-US"/>
              </a:defPPr>
              <a:lvl1pPr algn="r">
                <a:defRPr b="1">
                  <a:latin typeface="Open Sans" panose="020B0606030504020204" pitchFamily="34" charset="0"/>
                  <a:ea typeface="Open Sans" panose="020B0606030504020204" pitchFamily="34" charset="0"/>
                  <a:cs typeface="Open Sans" panose="020B0606030504020204" pitchFamily="34" charset="0"/>
                </a:defRPr>
              </a:lvl1pPr>
            </a:lstStyle>
            <a:p>
              <a:pPr algn="l"/>
              <a:r>
                <a:rPr lang="en-US">
                  <a:solidFill>
                    <a:schemeClr val="accent1">
                      <a:lumMod val="50000"/>
                    </a:schemeClr>
                  </a:solidFill>
                </a:rPr>
                <a:t>Self-Service</a:t>
              </a:r>
              <a:br>
                <a:rPr lang="en-US">
                  <a:solidFill>
                    <a:schemeClr val="accent1">
                      <a:lumMod val="50000"/>
                    </a:schemeClr>
                  </a:solidFill>
                </a:rPr>
              </a:br>
              <a:r>
                <a:rPr lang="en-US">
                  <a:solidFill>
                    <a:schemeClr val="accent1">
                      <a:lumMod val="50000"/>
                    </a:schemeClr>
                  </a:solidFill>
                </a:rPr>
                <a:t>Power BI Desktop Analyses</a:t>
              </a:r>
            </a:p>
          </p:txBody>
        </p:sp>
      </p:grpSp>
      <p:cxnSp>
        <p:nvCxnSpPr>
          <p:cNvPr id="65" name="Straight Arrow Connector 64">
            <a:extLst>
              <a:ext uri="{FF2B5EF4-FFF2-40B4-BE49-F238E27FC236}">
                <a16:creationId xmlns:a16="http://schemas.microsoft.com/office/drawing/2014/main" id="{19A3E2CA-CB70-4FA4-8897-A62136F18933}"/>
              </a:ext>
            </a:extLst>
          </p:cNvPr>
          <p:cNvCxnSpPr>
            <a:cxnSpLocks/>
          </p:cNvCxnSpPr>
          <p:nvPr/>
        </p:nvCxnSpPr>
        <p:spPr>
          <a:xfrm>
            <a:off x="5866064" y="5138502"/>
            <a:ext cx="1218384" cy="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itle 21">
            <a:extLst>
              <a:ext uri="{FF2B5EF4-FFF2-40B4-BE49-F238E27FC236}">
                <a16:creationId xmlns:a16="http://schemas.microsoft.com/office/drawing/2014/main" id="{E125A734-5201-CAD0-0B35-DE3FD3E97F69}"/>
              </a:ext>
            </a:extLst>
          </p:cNvPr>
          <p:cNvSpPr>
            <a:spLocks noGrp="1"/>
          </p:cNvSpPr>
          <p:nvPr>
            <p:ph type="title"/>
          </p:nvPr>
        </p:nvSpPr>
        <p:spPr/>
        <p:txBody>
          <a:bodyPr>
            <a:noAutofit/>
          </a:bodyPr>
          <a:lstStyle/>
          <a:p>
            <a:r>
              <a:rPr lang="en-US" sz="3600">
                <a:solidFill>
                  <a:srgbClr val="00766E"/>
                </a:solidFill>
                <a:latin typeface="Ubuntu" panose="020B0504030602030204" pitchFamily="34" charset="0"/>
              </a:rPr>
              <a:t>Handle semantic models by using Tabular Editor</a:t>
            </a:r>
            <a:br>
              <a:rPr lang="en-GB" sz="3600">
                <a:solidFill>
                  <a:srgbClr val="00766E"/>
                </a:solidFill>
                <a:latin typeface="Ubuntu" panose="020B0504030602030204" pitchFamily="34" charset="0"/>
              </a:rPr>
            </a:br>
            <a:endParaRPr lang="en-DK" sz="3600"/>
          </a:p>
        </p:txBody>
      </p:sp>
    </p:spTree>
    <p:extLst>
      <p:ext uri="{BB962C8B-B14F-4D97-AF65-F5344CB8AC3E}">
        <p14:creationId xmlns:p14="http://schemas.microsoft.com/office/powerpoint/2010/main" val="308890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9BB9-86E4-6467-AA0D-1FB44D9756F2}"/>
              </a:ext>
            </a:extLst>
          </p:cNvPr>
          <p:cNvSpPr>
            <a:spLocks noGrp="1"/>
          </p:cNvSpPr>
          <p:nvPr>
            <p:ph type="title"/>
          </p:nvPr>
        </p:nvSpPr>
        <p:spPr/>
        <p:txBody>
          <a:bodyPr>
            <a:noAutofit/>
          </a:bodyPr>
          <a:lstStyle/>
          <a:p>
            <a:r>
              <a:rPr lang="en-US" sz="3600">
                <a:solidFill>
                  <a:srgbClr val="00766E"/>
                </a:solidFill>
                <a:latin typeface="Ubuntu" panose="020B0504030602030204" pitchFamily="34" charset="0"/>
              </a:rPr>
              <a:t>Tabular Editor helps you make better models, faster</a:t>
            </a:r>
            <a:endParaRPr lang="en-DK" sz="3600"/>
          </a:p>
        </p:txBody>
      </p:sp>
      <p:grpSp>
        <p:nvGrpSpPr>
          <p:cNvPr id="4" name="Group 3">
            <a:extLst>
              <a:ext uri="{FF2B5EF4-FFF2-40B4-BE49-F238E27FC236}">
                <a16:creationId xmlns:a16="http://schemas.microsoft.com/office/drawing/2014/main" id="{C3BD5E09-A5C9-DAAC-8B9E-39F42E58E78C}"/>
              </a:ext>
            </a:extLst>
          </p:cNvPr>
          <p:cNvGrpSpPr/>
          <p:nvPr/>
        </p:nvGrpSpPr>
        <p:grpSpPr>
          <a:xfrm>
            <a:off x="3912735" y="1023390"/>
            <a:ext cx="4366531" cy="649995"/>
            <a:chOff x="154235" y="154236"/>
            <a:chExt cx="4366531" cy="649995"/>
          </a:xfrm>
        </p:grpSpPr>
        <p:sp>
          <p:nvSpPr>
            <p:cNvPr id="5" name="Rectangle 4">
              <a:extLst>
                <a:ext uri="{FF2B5EF4-FFF2-40B4-BE49-F238E27FC236}">
                  <a16:creationId xmlns:a16="http://schemas.microsoft.com/office/drawing/2014/main" id="{7EFFEC3A-5332-0846-79BF-7043D58E2C89}"/>
                </a:ext>
              </a:extLst>
            </p:cNvPr>
            <p:cNvSpPr/>
            <p:nvPr/>
          </p:nvSpPr>
          <p:spPr>
            <a:xfrm>
              <a:off x="154235" y="154236"/>
              <a:ext cx="4366531" cy="6499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Enhancing productivity</a:t>
              </a:r>
              <a:endParaRPr lang="en-GB" sz="2000" b="1">
                <a:solidFill>
                  <a:srgbClr val="F6F6F6"/>
                </a:solidFill>
                <a:latin typeface="Ubuntu" panose="020B0504030602030204" pitchFamily="34" charset="0"/>
              </a:endParaRPr>
            </a:p>
          </p:txBody>
        </p:sp>
        <p:pic>
          <p:nvPicPr>
            <p:cNvPr id="6" name="Graphic 5" descr="Tools with solid fill">
              <a:extLst>
                <a:ext uri="{FF2B5EF4-FFF2-40B4-BE49-F238E27FC236}">
                  <a16:creationId xmlns:a16="http://schemas.microsoft.com/office/drawing/2014/main" id="{EE4FE39B-3435-9AF9-2EE6-953E4BA76B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19399" y="269822"/>
              <a:ext cx="418823" cy="418823"/>
            </a:xfrm>
            <a:prstGeom prst="rect">
              <a:avLst/>
            </a:prstGeom>
          </p:spPr>
        </p:pic>
      </p:grpSp>
      <p:sp>
        <p:nvSpPr>
          <p:cNvPr id="7" name="Rectangle: Rounded Corners 6">
            <a:extLst>
              <a:ext uri="{FF2B5EF4-FFF2-40B4-BE49-F238E27FC236}">
                <a16:creationId xmlns:a16="http://schemas.microsoft.com/office/drawing/2014/main" id="{C03243A3-C1F3-76FA-AB3B-E383FA320AC8}"/>
              </a:ext>
            </a:extLst>
          </p:cNvPr>
          <p:cNvSpPr/>
          <p:nvPr/>
        </p:nvSpPr>
        <p:spPr>
          <a:xfrm>
            <a:off x="1325709" y="2066733"/>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8" name="Graphic 11" descr="Plugged Unplugged with solid fill">
            <a:extLst>
              <a:ext uri="{FF2B5EF4-FFF2-40B4-BE49-F238E27FC236}">
                <a16:creationId xmlns:a16="http://schemas.microsoft.com/office/drawing/2014/main" id="{5D17CECE-70F6-10E1-446C-4E50F89AC5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462489" y="2212023"/>
            <a:ext cx="435208" cy="435208"/>
          </a:xfrm>
          <a:prstGeom prst="rect">
            <a:avLst/>
          </a:prstGeom>
        </p:spPr>
      </p:pic>
      <p:sp>
        <p:nvSpPr>
          <p:cNvPr id="9" name="TextBox 8">
            <a:extLst>
              <a:ext uri="{FF2B5EF4-FFF2-40B4-BE49-F238E27FC236}">
                <a16:creationId xmlns:a16="http://schemas.microsoft.com/office/drawing/2014/main" id="{BB90268B-9C5F-9106-8DA7-2B21F48E5AC7}"/>
              </a:ext>
            </a:extLst>
          </p:cNvPr>
          <p:cNvSpPr txBox="1"/>
          <p:nvPr/>
        </p:nvSpPr>
        <p:spPr>
          <a:xfrm>
            <a:off x="2092509" y="2054089"/>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Work asynchronously offline</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Make and test changes before writing them to the model so you don’t wait to see the result</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Rounded Corners 9">
            <a:extLst>
              <a:ext uri="{FF2B5EF4-FFF2-40B4-BE49-F238E27FC236}">
                <a16:creationId xmlns:a16="http://schemas.microsoft.com/office/drawing/2014/main" id="{C3065DA5-97CF-3A75-1B59-703184F78300}"/>
              </a:ext>
            </a:extLst>
          </p:cNvPr>
          <p:cNvSpPr/>
          <p:nvPr/>
        </p:nvSpPr>
        <p:spPr>
          <a:xfrm>
            <a:off x="6516984" y="2125664"/>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1" name="Graphic 11" descr="Flowchart with solid fill">
            <a:extLst>
              <a:ext uri="{FF2B5EF4-FFF2-40B4-BE49-F238E27FC236}">
                <a16:creationId xmlns:a16="http://schemas.microsoft.com/office/drawing/2014/main" id="{FE910437-1586-7D55-60F5-3CD6BD8862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53764" y="2256440"/>
            <a:ext cx="435208" cy="435208"/>
          </a:xfrm>
          <a:prstGeom prst="rect">
            <a:avLst/>
          </a:prstGeom>
        </p:spPr>
      </p:pic>
      <p:sp>
        <p:nvSpPr>
          <p:cNvPr id="12" name="TextBox 11">
            <a:extLst>
              <a:ext uri="{FF2B5EF4-FFF2-40B4-BE49-F238E27FC236}">
                <a16:creationId xmlns:a16="http://schemas.microsoft.com/office/drawing/2014/main" id="{B2FF9095-FE60-E1D7-039D-8881C3E62A53}"/>
              </a:ext>
            </a:extLst>
          </p:cNvPr>
          <p:cNvSpPr txBox="1"/>
          <p:nvPr/>
        </p:nvSpPr>
        <p:spPr>
          <a:xfrm>
            <a:off x="7283784" y="2113020"/>
            <a:ext cx="359973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B4244"/>
                </a:solidFill>
                <a:effectLst/>
                <a:uLnTx/>
                <a:uFillTx/>
                <a:latin typeface="Open Sans" panose="020B0606030504020204" pitchFamily="34" charset="0"/>
                <a:ea typeface="Open Sans" panose="020B0606030504020204" pitchFamily="34" charset="0"/>
                <a:cs typeface="Open Sans" panose="020B0606030504020204" pitchFamily="34" charset="0"/>
              </a:rPr>
              <a:t>Change many things at once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3B4244">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rPr>
              <a:t>Batch tasks with the TOM Explorer or edit multiple DAX objects at once by using DAX scripts</a:t>
            </a:r>
            <a:endParaRPr kumimoji="0" lang="en-GB" sz="1800" b="0" i="1" u="none" strike="noStrike" kern="1200" cap="none" spc="0" normalizeH="0" baseline="0" noProof="0">
              <a:ln>
                <a:noFill/>
              </a:ln>
              <a:solidFill>
                <a:srgbClr val="3B4244">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7B238B52-7A17-D046-1E2B-DDA9180216C2}"/>
              </a:ext>
            </a:extLst>
          </p:cNvPr>
          <p:cNvSpPr/>
          <p:nvPr/>
        </p:nvSpPr>
        <p:spPr>
          <a:xfrm>
            <a:off x="6516984" y="3441644"/>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Calibri" panose="020F0502020204030204"/>
                <a:ea typeface="+mn-ea"/>
                <a:cs typeface="+mn-cs"/>
              </a:rPr>
              <a:t>DAX</a:t>
            </a:r>
            <a:endParaRPr kumimoji="0" lang="en-GB" sz="1800" b="1"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C60D169-7729-6764-8D78-32748FFD583C}"/>
              </a:ext>
            </a:extLst>
          </p:cNvPr>
          <p:cNvSpPr txBox="1"/>
          <p:nvPr/>
        </p:nvSpPr>
        <p:spPr>
          <a:xfrm>
            <a:off x="7283784" y="3429000"/>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Write better DAX, faster</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Code assistance features guide you when writing DAX to save time and avoid mistakes</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Rounded Corners 14">
            <a:extLst>
              <a:ext uri="{FF2B5EF4-FFF2-40B4-BE49-F238E27FC236}">
                <a16:creationId xmlns:a16="http://schemas.microsoft.com/office/drawing/2014/main" id="{478B6294-FD6B-8160-5243-A442F93EDFA2}"/>
              </a:ext>
            </a:extLst>
          </p:cNvPr>
          <p:cNvSpPr/>
          <p:nvPr/>
        </p:nvSpPr>
        <p:spPr>
          <a:xfrm>
            <a:off x="3912735" y="4669701"/>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6" name="Graphic 11" descr="Robot Hand with solid fill">
            <a:extLst>
              <a:ext uri="{FF2B5EF4-FFF2-40B4-BE49-F238E27FC236}">
                <a16:creationId xmlns:a16="http://schemas.microsoft.com/office/drawing/2014/main" id="{5ABE91F3-149C-7989-E15D-11E9A4B306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069297" y="4820259"/>
            <a:ext cx="395644" cy="395644"/>
          </a:xfrm>
          <a:prstGeom prst="rect">
            <a:avLst/>
          </a:prstGeom>
        </p:spPr>
      </p:pic>
      <p:sp>
        <p:nvSpPr>
          <p:cNvPr id="17" name="TextBox 16">
            <a:extLst>
              <a:ext uri="{FF2B5EF4-FFF2-40B4-BE49-F238E27FC236}">
                <a16:creationId xmlns:a16="http://schemas.microsoft.com/office/drawing/2014/main" id="{127687FA-5F8D-F121-254B-9B7CD4686351}"/>
              </a:ext>
            </a:extLst>
          </p:cNvPr>
          <p:cNvSpPr txBox="1"/>
          <p:nvPr/>
        </p:nvSpPr>
        <p:spPr>
          <a:xfrm>
            <a:off x="4679535" y="4657057"/>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Automate development</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Use C# scripts and macros to streamline or fully automate repetitive, multi-step tasks</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Rounded Corners 17">
            <a:extLst>
              <a:ext uri="{FF2B5EF4-FFF2-40B4-BE49-F238E27FC236}">
                <a16:creationId xmlns:a16="http://schemas.microsoft.com/office/drawing/2014/main" id="{8759D56F-D1AF-7900-5AA4-B13D03057A1D}"/>
              </a:ext>
            </a:extLst>
          </p:cNvPr>
          <p:cNvSpPr/>
          <p:nvPr/>
        </p:nvSpPr>
        <p:spPr>
          <a:xfrm>
            <a:off x="1325709" y="3323824"/>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9" name="Graphic 11" descr="Table with solid fill">
            <a:extLst>
              <a:ext uri="{FF2B5EF4-FFF2-40B4-BE49-F238E27FC236}">
                <a16:creationId xmlns:a16="http://schemas.microsoft.com/office/drawing/2014/main" id="{ADC8D1E1-F86F-DFD5-6FAF-5B00AFBFF5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440729" y="3447354"/>
            <a:ext cx="478729" cy="478729"/>
          </a:xfrm>
          <a:prstGeom prst="rect">
            <a:avLst/>
          </a:prstGeom>
        </p:spPr>
      </p:pic>
      <p:sp>
        <p:nvSpPr>
          <p:cNvPr id="20" name="TextBox 19">
            <a:extLst>
              <a:ext uri="{FF2B5EF4-FFF2-40B4-BE49-F238E27FC236}">
                <a16:creationId xmlns:a16="http://schemas.microsoft.com/office/drawing/2014/main" id="{906BA9CC-ABB7-FDB3-501F-63B7D32D2C3C}"/>
              </a:ext>
            </a:extLst>
          </p:cNvPr>
          <p:cNvSpPr txBox="1"/>
          <p:nvPr/>
        </p:nvSpPr>
        <p:spPr>
          <a:xfrm>
            <a:off x="2092509" y="3311180"/>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Manage tables and columns</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Add or remove objects and update schemas with UI wizards. Refresh selected tables asynchronously</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a:extLst>
              <a:ext uri="{FF2B5EF4-FFF2-40B4-BE49-F238E27FC236}">
                <a16:creationId xmlns:a16="http://schemas.microsoft.com/office/drawing/2014/main" id="{9C3CB189-2DF7-960C-AB4F-419788254FE3}"/>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65828" y="4494922"/>
            <a:ext cx="3337296" cy="2114452"/>
          </a:xfrm>
          <a:prstGeom prst="rect">
            <a:avLst/>
          </a:prstGeom>
        </p:spPr>
      </p:pic>
    </p:spTree>
    <p:extLst>
      <p:ext uri="{BB962C8B-B14F-4D97-AF65-F5344CB8AC3E}">
        <p14:creationId xmlns:p14="http://schemas.microsoft.com/office/powerpoint/2010/main" val="235989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500"/>
                            </p:stCondLst>
                            <p:childTnLst>
                              <p:par>
                                <p:cTn id="15" presetID="10" presetClass="entr" presetSubtype="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25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1250"/>
                            </p:stCondLst>
                            <p:childTnLst>
                              <p:par>
                                <p:cTn id="25" presetID="10" presetClass="entr" presetSubtype="0" fill="hold" grpId="0" nodeType="afterEffect">
                                  <p:stCondLst>
                                    <p:cond delay="25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25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2000"/>
                            </p:stCondLst>
                            <p:childTnLst>
                              <p:par>
                                <p:cTn id="35" presetID="10" presetClass="entr" presetSubtype="0" fill="hold" grpId="0" nodeType="after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2750"/>
                            </p:stCondLst>
                            <p:childTnLst>
                              <p:par>
                                <p:cTn id="42" presetID="10" presetClass="entr" presetSubtype="0" fill="hold" grpId="0" nodeType="afterEffect">
                                  <p:stCondLst>
                                    <p:cond delay="25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25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3500"/>
                            </p:stCondLst>
                            <p:childTnLst>
                              <p:par>
                                <p:cTn id="52" presetID="10" presetClass="entr" presetSubtype="0"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2" grpId="0"/>
      <p:bldP spid="13" grpId="0" animBg="1"/>
      <p:bldP spid="14" grpId="0"/>
      <p:bldP spid="15" grpId="0" animBg="1"/>
      <p:bldP spid="17" grpId="0"/>
      <p:bldP spid="18"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20B4-8DCE-9A80-3C88-3883E2AA73BF}"/>
              </a:ext>
            </a:extLst>
          </p:cNvPr>
          <p:cNvSpPr>
            <a:spLocks noGrp="1"/>
          </p:cNvSpPr>
          <p:nvPr>
            <p:ph type="title"/>
          </p:nvPr>
        </p:nvSpPr>
        <p:spPr/>
        <p:txBody>
          <a:bodyPr>
            <a:noAutofit/>
          </a:bodyPr>
          <a:lstStyle/>
          <a:p>
            <a:r>
              <a:rPr lang="en-US" sz="3600">
                <a:solidFill>
                  <a:srgbClr val="00766E"/>
                </a:solidFill>
                <a:latin typeface="Ubuntu" panose="020B0504030602030204" pitchFamily="34" charset="0"/>
              </a:rPr>
              <a:t>Tabular Editor helps you make better models, faster</a:t>
            </a:r>
            <a:endParaRPr lang="en-DK" sz="3600"/>
          </a:p>
        </p:txBody>
      </p:sp>
      <p:grpSp>
        <p:nvGrpSpPr>
          <p:cNvPr id="4" name="Group 3">
            <a:extLst>
              <a:ext uri="{FF2B5EF4-FFF2-40B4-BE49-F238E27FC236}">
                <a16:creationId xmlns:a16="http://schemas.microsoft.com/office/drawing/2014/main" id="{DB54FCBF-D1BA-2CB6-8C47-860517F252B3}"/>
              </a:ext>
            </a:extLst>
          </p:cNvPr>
          <p:cNvGrpSpPr/>
          <p:nvPr/>
        </p:nvGrpSpPr>
        <p:grpSpPr>
          <a:xfrm>
            <a:off x="3912734" y="1019515"/>
            <a:ext cx="4366531" cy="649995"/>
            <a:chOff x="154235" y="154236"/>
            <a:chExt cx="4366531" cy="649995"/>
          </a:xfrm>
        </p:grpSpPr>
        <p:sp>
          <p:nvSpPr>
            <p:cNvPr id="5" name="Rectangle 4">
              <a:extLst>
                <a:ext uri="{FF2B5EF4-FFF2-40B4-BE49-F238E27FC236}">
                  <a16:creationId xmlns:a16="http://schemas.microsoft.com/office/drawing/2014/main" id="{C44275B8-13D4-D6BA-066F-C6022261B0D6}"/>
                </a:ext>
              </a:extLst>
            </p:cNvPr>
            <p:cNvSpPr/>
            <p:nvPr/>
          </p:nvSpPr>
          <p:spPr>
            <a:xfrm>
              <a:off x="154235" y="154236"/>
              <a:ext cx="4366531" cy="6499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Improving data models</a:t>
              </a:r>
              <a:endParaRPr lang="en-GB" sz="2000" b="1">
                <a:solidFill>
                  <a:srgbClr val="F6F6F6"/>
                </a:solidFill>
                <a:latin typeface="Ubuntu" panose="020B0504030602030204" pitchFamily="34" charset="0"/>
              </a:endParaRPr>
            </a:p>
          </p:txBody>
        </p:sp>
        <p:pic>
          <p:nvPicPr>
            <p:cNvPr id="6" name="Graphic 5" descr="Clipboard Checked with solid fill">
              <a:extLst>
                <a:ext uri="{FF2B5EF4-FFF2-40B4-BE49-F238E27FC236}">
                  <a16:creationId xmlns:a16="http://schemas.microsoft.com/office/drawing/2014/main" id="{AEB6DB00-ABBD-9F05-302C-DB676C0D14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83710" y="234133"/>
              <a:ext cx="460705" cy="460705"/>
            </a:xfrm>
            <a:prstGeom prst="rect">
              <a:avLst/>
            </a:prstGeom>
          </p:spPr>
        </p:pic>
      </p:grpSp>
      <p:sp>
        <p:nvSpPr>
          <p:cNvPr id="7" name="Rectangle: Rounded Corners 6">
            <a:extLst>
              <a:ext uri="{FF2B5EF4-FFF2-40B4-BE49-F238E27FC236}">
                <a16:creationId xmlns:a16="http://schemas.microsoft.com/office/drawing/2014/main" id="{A4E41257-7018-A5BB-0573-F176BEBD48EC}"/>
              </a:ext>
            </a:extLst>
          </p:cNvPr>
          <p:cNvSpPr/>
          <p:nvPr/>
        </p:nvSpPr>
        <p:spPr>
          <a:xfrm>
            <a:off x="1629305" y="2065880"/>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8" name="Graphic 11" descr="Warning with solid fill">
            <a:extLst>
              <a:ext uri="{FF2B5EF4-FFF2-40B4-BE49-F238E27FC236}">
                <a16:creationId xmlns:a16="http://schemas.microsoft.com/office/drawing/2014/main" id="{7FDA26E8-14EB-26D9-B3B2-D24C6A0395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785867" y="2216438"/>
            <a:ext cx="395644" cy="395644"/>
          </a:xfrm>
          <a:prstGeom prst="rect">
            <a:avLst/>
          </a:prstGeom>
        </p:spPr>
      </p:pic>
      <p:sp>
        <p:nvSpPr>
          <p:cNvPr id="9" name="TextBox 8">
            <a:extLst>
              <a:ext uri="{FF2B5EF4-FFF2-40B4-BE49-F238E27FC236}">
                <a16:creationId xmlns:a16="http://schemas.microsoft.com/office/drawing/2014/main" id="{8EC68A65-82BE-60DE-7030-A77FB8097962}"/>
              </a:ext>
            </a:extLst>
          </p:cNvPr>
          <p:cNvSpPr txBox="1"/>
          <p:nvPr/>
        </p:nvSpPr>
        <p:spPr>
          <a:xfrm>
            <a:off x="2396105" y="2053236"/>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Detect errors and warnings</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Messages alert to model issues so you can find</a:t>
            </a:r>
            <a:b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br>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and fix them before you deploy the model</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Rounded Corners 9">
            <a:extLst>
              <a:ext uri="{FF2B5EF4-FFF2-40B4-BE49-F238E27FC236}">
                <a16:creationId xmlns:a16="http://schemas.microsoft.com/office/drawing/2014/main" id="{563022A5-2630-8392-5B8E-2CB8C6CE4998}"/>
              </a:ext>
            </a:extLst>
          </p:cNvPr>
          <p:cNvSpPr/>
          <p:nvPr/>
        </p:nvSpPr>
        <p:spPr>
          <a:xfrm>
            <a:off x="6619449" y="2080775"/>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1" name="Graphic 11">
            <a:extLst>
              <a:ext uri="{FF2B5EF4-FFF2-40B4-BE49-F238E27FC236}">
                <a16:creationId xmlns:a16="http://schemas.microsoft.com/office/drawing/2014/main" id="{48D719B8-CD58-0997-7D00-4D8BA611455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756228" y="2216687"/>
            <a:ext cx="435209" cy="435209"/>
          </a:xfrm>
          <a:prstGeom prst="rect">
            <a:avLst/>
          </a:prstGeom>
        </p:spPr>
      </p:pic>
      <p:pic>
        <p:nvPicPr>
          <p:cNvPr id="12" name="Graphic 11" descr="Hierarchy with solid fill">
            <a:extLst>
              <a:ext uri="{FF2B5EF4-FFF2-40B4-BE49-F238E27FC236}">
                <a16:creationId xmlns:a16="http://schemas.microsoft.com/office/drawing/2014/main" id="{F01E6FD8-5161-0C63-E416-B7452ECD84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810344" y="2270187"/>
            <a:ext cx="326978" cy="326978"/>
          </a:xfrm>
          <a:prstGeom prst="rect">
            <a:avLst/>
          </a:prstGeom>
        </p:spPr>
      </p:pic>
      <p:sp>
        <p:nvSpPr>
          <p:cNvPr id="13" name="TextBox 12">
            <a:extLst>
              <a:ext uri="{FF2B5EF4-FFF2-40B4-BE49-F238E27FC236}">
                <a16:creationId xmlns:a16="http://schemas.microsoft.com/office/drawing/2014/main" id="{22AE848A-34F8-F67E-5980-39CA05E5DB44}"/>
              </a:ext>
            </a:extLst>
          </p:cNvPr>
          <p:cNvSpPr txBox="1"/>
          <p:nvPr/>
        </p:nvSpPr>
        <p:spPr>
          <a:xfrm>
            <a:off x="7386249" y="2064344"/>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Scan for best practice issues</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Use the Best Practice Analyzer to automatically scan for and flag best practice rule violations</a:t>
            </a:r>
            <a:endParaRPr lang="en-GB"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Rounded Corners 13">
            <a:extLst>
              <a:ext uri="{FF2B5EF4-FFF2-40B4-BE49-F238E27FC236}">
                <a16:creationId xmlns:a16="http://schemas.microsoft.com/office/drawing/2014/main" id="{5A5D9EC5-DAF7-C57D-BD5B-EF1D1BE0E106}"/>
              </a:ext>
            </a:extLst>
          </p:cNvPr>
          <p:cNvSpPr/>
          <p:nvPr/>
        </p:nvSpPr>
        <p:spPr>
          <a:xfrm>
            <a:off x="6619449" y="3441644"/>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5" name="Graphic 11" descr="Research with solid fill">
            <a:extLst>
              <a:ext uri="{FF2B5EF4-FFF2-40B4-BE49-F238E27FC236}">
                <a16:creationId xmlns:a16="http://schemas.microsoft.com/office/drawing/2014/main" id="{4E5D14D9-6B40-2C3E-21CA-A8FCB4F197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776011" y="3592202"/>
            <a:ext cx="395644" cy="395644"/>
          </a:xfrm>
          <a:prstGeom prst="rect">
            <a:avLst/>
          </a:prstGeom>
        </p:spPr>
      </p:pic>
      <p:sp>
        <p:nvSpPr>
          <p:cNvPr id="16" name="TextBox 15">
            <a:extLst>
              <a:ext uri="{FF2B5EF4-FFF2-40B4-BE49-F238E27FC236}">
                <a16:creationId xmlns:a16="http://schemas.microsoft.com/office/drawing/2014/main" id="{8DC6BEE6-968A-24B7-9393-CC580860F3A0}"/>
              </a:ext>
            </a:extLst>
          </p:cNvPr>
          <p:cNvSpPr txBox="1"/>
          <p:nvPr/>
        </p:nvSpPr>
        <p:spPr>
          <a:xfrm>
            <a:off x="7386249" y="3429000"/>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Optimize data models</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Reduce import model size with VertiPaq Analyzer, explore models with DAX queries and pivot grids</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Rounded Corners 16">
            <a:extLst>
              <a:ext uri="{FF2B5EF4-FFF2-40B4-BE49-F238E27FC236}">
                <a16:creationId xmlns:a16="http://schemas.microsoft.com/office/drawing/2014/main" id="{BB82074F-5615-89A5-BE91-874291AE8813}"/>
              </a:ext>
            </a:extLst>
          </p:cNvPr>
          <p:cNvSpPr/>
          <p:nvPr/>
        </p:nvSpPr>
        <p:spPr>
          <a:xfrm>
            <a:off x="3910344" y="4722586"/>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8" name="Graphic 11" descr="Bug with solid fill">
            <a:extLst>
              <a:ext uri="{FF2B5EF4-FFF2-40B4-BE49-F238E27FC236}">
                <a16:creationId xmlns:a16="http://schemas.microsoft.com/office/drawing/2014/main" id="{98E999DC-9D17-5361-98D8-0252A9A44C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066906" y="4873144"/>
            <a:ext cx="395644" cy="395644"/>
          </a:xfrm>
          <a:prstGeom prst="rect">
            <a:avLst/>
          </a:prstGeom>
        </p:spPr>
      </p:pic>
      <p:sp>
        <p:nvSpPr>
          <p:cNvPr id="19" name="TextBox 18">
            <a:extLst>
              <a:ext uri="{FF2B5EF4-FFF2-40B4-BE49-F238E27FC236}">
                <a16:creationId xmlns:a16="http://schemas.microsoft.com/office/drawing/2014/main" id="{6E0F6D43-219F-A24B-0B31-BAD361BD472A}"/>
              </a:ext>
            </a:extLst>
          </p:cNvPr>
          <p:cNvSpPr txBox="1"/>
          <p:nvPr/>
        </p:nvSpPr>
        <p:spPr>
          <a:xfrm>
            <a:off x="4677144" y="4709942"/>
            <a:ext cx="3719550"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Debug DAX in less time/effort</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Use the DAX debugger to break up DAX code into steps so you can fix and understand it, better</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Rounded Corners 19">
            <a:extLst>
              <a:ext uri="{FF2B5EF4-FFF2-40B4-BE49-F238E27FC236}">
                <a16:creationId xmlns:a16="http://schemas.microsoft.com/office/drawing/2014/main" id="{416FA76D-6665-2711-B92C-EF2E03DC7957}"/>
              </a:ext>
            </a:extLst>
          </p:cNvPr>
          <p:cNvSpPr/>
          <p:nvPr/>
        </p:nvSpPr>
        <p:spPr>
          <a:xfrm>
            <a:off x="1629305" y="3456402"/>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21" name="Graphic 11" descr="Circles with arrows with solid fill">
            <a:extLst>
              <a:ext uri="{FF2B5EF4-FFF2-40B4-BE49-F238E27FC236}">
                <a16:creationId xmlns:a16="http://schemas.microsoft.com/office/drawing/2014/main" id="{2A0EAC1C-3C0A-203F-FDAA-4C80C6909FD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720388" y="3571461"/>
            <a:ext cx="526602" cy="526602"/>
          </a:xfrm>
          <a:prstGeom prst="rect">
            <a:avLst/>
          </a:prstGeom>
        </p:spPr>
      </p:pic>
      <p:sp>
        <p:nvSpPr>
          <p:cNvPr id="22" name="TextBox 21">
            <a:extLst>
              <a:ext uri="{FF2B5EF4-FFF2-40B4-BE49-F238E27FC236}">
                <a16:creationId xmlns:a16="http://schemas.microsoft.com/office/drawing/2014/main" id="{34F58B22-4131-EC71-276C-815FD2A13954}"/>
              </a:ext>
            </a:extLst>
          </p:cNvPr>
          <p:cNvSpPr txBox="1"/>
          <p:nvPr/>
        </p:nvSpPr>
        <p:spPr>
          <a:xfrm>
            <a:off x="2396105" y="3443758"/>
            <a:ext cx="3681045"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Validate while you work</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Develop and test DAX more easily with a single window by using DAX queries and ‘Define measure’</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5" name="Picture 24" descr="Cartoon character with glasses&#10;&#10;Description automatically generated">
            <a:extLst>
              <a:ext uri="{FF2B5EF4-FFF2-40B4-BE49-F238E27FC236}">
                <a16:creationId xmlns:a16="http://schemas.microsoft.com/office/drawing/2014/main" id="{20FF8605-E5CE-9ACD-00EF-9500BDC8C1E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1089596" y="4370582"/>
            <a:ext cx="2183829" cy="2258490"/>
          </a:xfrm>
          <a:prstGeom prst="rect">
            <a:avLst/>
          </a:prstGeom>
        </p:spPr>
      </p:pic>
    </p:spTree>
    <p:extLst>
      <p:ext uri="{BB962C8B-B14F-4D97-AF65-F5344CB8AC3E}">
        <p14:creationId xmlns:p14="http://schemas.microsoft.com/office/powerpoint/2010/main" val="394739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500"/>
                            </p:stCondLst>
                            <p:childTnLst>
                              <p:par>
                                <p:cTn id="15" presetID="10" presetClass="entr" presetSubtype="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25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1250"/>
                            </p:stCondLst>
                            <p:childTnLst>
                              <p:par>
                                <p:cTn id="28" presetID="10" presetClass="entr" presetSubtype="0" fill="hold" grpId="0" nodeType="afterEffect">
                                  <p:stCondLst>
                                    <p:cond delay="25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25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2000"/>
                            </p:stCondLst>
                            <p:childTnLst>
                              <p:par>
                                <p:cTn id="38" presetID="10" presetClass="entr" presetSubtype="0" fill="hold" grpId="0" nodeType="afterEffect">
                                  <p:stCondLst>
                                    <p:cond delay="25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2750"/>
                            </p:stCondLst>
                            <p:childTnLst>
                              <p:par>
                                <p:cTn id="48" presetID="10" presetClass="entr" presetSubtype="0" fill="hold" grpId="0" nodeType="afterEffect">
                                  <p:stCondLst>
                                    <p:cond delay="25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nodeType="withEffect">
                                  <p:stCondLst>
                                    <p:cond delay="25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3" grpId="0"/>
      <p:bldP spid="14" grpId="0" animBg="1"/>
      <p:bldP spid="16" grpId="0"/>
      <p:bldP spid="17" grpId="0" animBg="1"/>
      <p:bldP spid="19" grpId="0"/>
      <p:bldP spid="20"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33163-8FEB-7199-E00A-E06973CBA309}"/>
              </a:ext>
            </a:extLst>
          </p:cNvPr>
          <p:cNvSpPr>
            <a:spLocks noGrp="1"/>
          </p:cNvSpPr>
          <p:nvPr>
            <p:ph type="title"/>
          </p:nvPr>
        </p:nvSpPr>
        <p:spPr/>
        <p:txBody>
          <a:bodyPr>
            <a:noAutofit/>
          </a:bodyPr>
          <a:lstStyle/>
          <a:p>
            <a:r>
              <a:rPr lang="en-US" sz="3600">
                <a:solidFill>
                  <a:srgbClr val="00766E"/>
                </a:solidFill>
                <a:latin typeface="Ubuntu" panose="020B0504030602030204" pitchFamily="34" charset="0"/>
              </a:rPr>
              <a:t>Tabular Editor helps you make better models, faster</a:t>
            </a:r>
            <a:endParaRPr lang="en-DK" sz="3600"/>
          </a:p>
        </p:txBody>
      </p:sp>
      <p:sp>
        <p:nvSpPr>
          <p:cNvPr id="4" name="Rectangle: Rounded Corners 3">
            <a:extLst>
              <a:ext uri="{FF2B5EF4-FFF2-40B4-BE49-F238E27FC236}">
                <a16:creationId xmlns:a16="http://schemas.microsoft.com/office/drawing/2014/main" id="{56F6FE96-1A21-6F02-2B70-D1BAEAEC6046}"/>
              </a:ext>
            </a:extLst>
          </p:cNvPr>
          <p:cNvSpPr/>
          <p:nvPr/>
        </p:nvSpPr>
        <p:spPr>
          <a:xfrm>
            <a:off x="1346068" y="2251208"/>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5" name="Graphic 4" descr="Cmd Terminal with solid fill">
            <a:extLst>
              <a:ext uri="{FF2B5EF4-FFF2-40B4-BE49-F238E27FC236}">
                <a16:creationId xmlns:a16="http://schemas.microsoft.com/office/drawing/2014/main" id="{1E2A66D9-FC8D-ACC7-E036-B564674B1D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461088" y="2366228"/>
            <a:ext cx="478730" cy="478730"/>
          </a:xfrm>
          <a:prstGeom prst="rect">
            <a:avLst/>
          </a:prstGeom>
        </p:spPr>
      </p:pic>
      <p:sp>
        <p:nvSpPr>
          <p:cNvPr id="6" name="TextBox 5">
            <a:extLst>
              <a:ext uri="{FF2B5EF4-FFF2-40B4-BE49-F238E27FC236}">
                <a16:creationId xmlns:a16="http://schemas.microsoft.com/office/drawing/2014/main" id="{E024DD23-95CF-3E04-B6A8-67F418351993}"/>
              </a:ext>
            </a:extLst>
          </p:cNvPr>
          <p:cNvSpPr txBox="1"/>
          <p:nvPr/>
        </p:nvSpPr>
        <p:spPr>
          <a:xfrm>
            <a:off x="2112868" y="2237081"/>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Automate testing</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Use the command-line interface to run C# scripts to evaluate DAX queries against known baselines</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C8B5A3D6-DE6A-A24F-33DF-87B8076EFD6C}"/>
              </a:ext>
            </a:extLst>
          </p:cNvPr>
          <p:cNvGrpSpPr/>
          <p:nvPr/>
        </p:nvGrpSpPr>
        <p:grpSpPr>
          <a:xfrm>
            <a:off x="3912734" y="1036148"/>
            <a:ext cx="4366531" cy="649995"/>
            <a:chOff x="154235" y="154236"/>
            <a:chExt cx="4366531" cy="649995"/>
          </a:xfrm>
        </p:grpSpPr>
        <p:sp>
          <p:nvSpPr>
            <p:cNvPr id="8" name="Rectangle 7">
              <a:extLst>
                <a:ext uri="{FF2B5EF4-FFF2-40B4-BE49-F238E27FC236}">
                  <a16:creationId xmlns:a16="http://schemas.microsoft.com/office/drawing/2014/main" id="{42842722-91E4-2252-9570-6724BD8950CE}"/>
                </a:ext>
              </a:extLst>
            </p:cNvPr>
            <p:cNvSpPr/>
            <p:nvPr/>
          </p:nvSpPr>
          <p:spPr>
            <a:xfrm>
              <a:off x="154235" y="154236"/>
              <a:ext cx="4366531" cy="6499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Scaling enterprise models</a:t>
              </a:r>
              <a:endParaRPr lang="en-GB" sz="2000" b="1">
                <a:solidFill>
                  <a:srgbClr val="F6F6F6"/>
                </a:solidFill>
                <a:latin typeface="Ubuntu" panose="020B0504030602030204" pitchFamily="34" charset="0"/>
              </a:endParaRPr>
            </a:p>
          </p:txBody>
        </p:sp>
        <p:pic>
          <p:nvPicPr>
            <p:cNvPr id="9" name="Graphic 8" descr="Exponential Graph with solid fill">
              <a:extLst>
                <a:ext uri="{FF2B5EF4-FFF2-40B4-BE49-F238E27FC236}">
                  <a16:creationId xmlns:a16="http://schemas.microsoft.com/office/drawing/2014/main" id="{DA18E4DE-5AC6-0A75-EB0B-ECB98A1E12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19399" y="269822"/>
              <a:ext cx="418823" cy="418823"/>
            </a:xfrm>
            <a:prstGeom prst="rect">
              <a:avLst/>
            </a:prstGeom>
          </p:spPr>
        </p:pic>
      </p:grpSp>
      <p:sp>
        <p:nvSpPr>
          <p:cNvPr id="10" name="Rectangle: Rounded Corners 9">
            <a:extLst>
              <a:ext uri="{FF2B5EF4-FFF2-40B4-BE49-F238E27FC236}">
                <a16:creationId xmlns:a16="http://schemas.microsoft.com/office/drawing/2014/main" id="{08EABD54-EB29-864F-A1AC-5CEB1CA211FC}"/>
              </a:ext>
            </a:extLst>
          </p:cNvPr>
          <p:cNvSpPr/>
          <p:nvPr/>
        </p:nvSpPr>
        <p:spPr>
          <a:xfrm>
            <a:off x="6364381" y="2251208"/>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1" name="Graphic 10" descr="Cmd Terminal with solid fill">
            <a:extLst>
              <a:ext uri="{FF2B5EF4-FFF2-40B4-BE49-F238E27FC236}">
                <a16:creationId xmlns:a16="http://schemas.microsoft.com/office/drawing/2014/main" id="{C3C64A09-66E6-4A8A-FEB0-B43F412235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79401" y="2366228"/>
            <a:ext cx="478730" cy="478730"/>
          </a:xfrm>
          <a:prstGeom prst="rect">
            <a:avLst/>
          </a:prstGeom>
        </p:spPr>
      </p:pic>
      <p:sp>
        <p:nvSpPr>
          <p:cNvPr id="12" name="TextBox 11">
            <a:extLst>
              <a:ext uri="{FF2B5EF4-FFF2-40B4-BE49-F238E27FC236}">
                <a16:creationId xmlns:a16="http://schemas.microsoft.com/office/drawing/2014/main" id="{4187131E-06A5-697D-7160-E3FAE4771CFA}"/>
              </a:ext>
            </a:extLst>
          </p:cNvPr>
          <p:cNvSpPr txBox="1"/>
          <p:nvPr/>
        </p:nvSpPr>
        <p:spPr>
          <a:xfrm>
            <a:off x="7131181" y="2237081"/>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Automate deployment</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Use the command-line interface to deploy models using the XMLA read/write endpoint</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6727FFDD-2437-4313-B182-4351C500CA26}"/>
              </a:ext>
            </a:extLst>
          </p:cNvPr>
          <p:cNvSpPr/>
          <p:nvPr/>
        </p:nvSpPr>
        <p:spPr>
          <a:xfrm>
            <a:off x="1346068" y="4052684"/>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4" name="Graphic 13" descr="Transfer with solid fill">
            <a:extLst>
              <a:ext uri="{FF2B5EF4-FFF2-40B4-BE49-F238E27FC236}">
                <a16:creationId xmlns:a16="http://schemas.microsoft.com/office/drawing/2014/main" id="{F32D240D-594B-F1C5-990D-4CD791054D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461088" y="4167704"/>
            <a:ext cx="478730" cy="478730"/>
          </a:xfrm>
          <a:prstGeom prst="rect">
            <a:avLst/>
          </a:prstGeom>
        </p:spPr>
      </p:pic>
      <p:sp>
        <p:nvSpPr>
          <p:cNvPr id="15" name="TextBox 14">
            <a:extLst>
              <a:ext uri="{FF2B5EF4-FFF2-40B4-BE49-F238E27FC236}">
                <a16:creationId xmlns:a16="http://schemas.microsoft.com/office/drawing/2014/main" id="{D9D46352-097F-9196-39E5-9E65F43B0E81}"/>
              </a:ext>
            </a:extLst>
          </p:cNvPr>
          <p:cNvSpPr txBox="1"/>
          <p:nvPr/>
        </p:nvSpPr>
        <p:spPr>
          <a:xfrm>
            <a:off x="2112868" y="4038557"/>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Set up and use source control</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Save, manage and deploy model metadata in formats like TMDL to track object-level changes</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Rounded Corners 15">
            <a:extLst>
              <a:ext uri="{FF2B5EF4-FFF2-40B4-BE49-F238E27FC236}">
                <a16:creationId xmlns:a16="http://schemas.microsoft.com/office/drawing/2014/main" id="{34E3B09B-569B-85FE-24AA-A4AF0F4E8C5E}"/>
              </a:ext>
            </a:extLst>
          </p:cNvPr>
          <p:cNvSpPr/>
          <p:nvPr/>
        </p:nvSpPr>
        <p:spPr>
          <a:xfrm>
            <a:off x="6364381" y="4052684"/>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7" name="Graphic 16" descr="Remote work with solid fill">
            <a:extLst>
              <a:ext uri="{FF2B5EF4-FFF2-40B4-BE49-F238E27FC236}">
                <a16:creationId xmlns:a16="http://schemas.microsoft.com/office/drawing/2014/main" id="{8231BA92-F2EE-1EC4-71F4-236E4A2F88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508429" y="4182218"/>
            <a:ext cx="478730" cy="478730"/>
          </a:xfrm>
          <a:prstGeom prst="rect">
            <a:avLst/>
          </a:prstGeom>
        </p:spPr>
      </p:pic>
      <p:sp>
        <p:nvSpPr>
          <p:cNvPr id="18" name="TextBox 17">
            <a:extLst>
              <a:ext uri="{FF2B5EF4-FFF2-40B4-BE49-F238E27FC236}">
                <a16:creationId xmlns:a16="http://schemas.microsoft.com/office/drawing/2014/main" id="{03D08DFA-3D23-D976-CA49-B205566A3BB7}"/>
              </a:ext>
            </a:extLst>
          </p:cNvPr>
          <p:cNvSpPr txBox="1"/>
          <p:nvPr/>
        </p:nvSpPr>
        <p:spPr>
          <a:xfrm>
            <a:off x="7131181" y="4038557"/>
            <a:ext cx="3599731" cy="923330"/>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Improve collaboration</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Work on model metadata for easier merging of changes, while sharing common macros, BPA rules and layouts*</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9" name="Graphic 11" descr="Bug with solid fill">
            <a:extLst>
              <a:ext uri="{FF2B5EF4-FFF2-40B4-BE49-F238E27FC236}">
                <a16:creationId xmlns:a16="http://schemas.microsoft.com/office/drawing/2014/main" id="{4EC8A758-2280-873D-6303-11F646C0EED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752796" y="2537816"/>
            <a:ext cx="106732" cy="106732"/>
          </a:xfrm>
          <a:prstGeom prst="rect">
            <a:avLst/>
          </a:prstGeom>
        </p:spPr>
      </p:pic>
      <p:pic>
        <p:nvPicPr>
          <p:cNvPr id="20" name="Graphic 11" descr="Return with solid fill">
            <a:extLst>
              <a:ext uri="{FF2B5EF4-FFF2-40B4-BE49-F238E27FC236}">
                <a16:creationId xmlns:a16="http://schemas.microsoft.com/office/drawing/2014/main" id="{E495F6AD-E442-C62C-B2FB-2C2F1852C75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6740155" y="2571632"/>
            <a:ext cx="129146" cy="129146"/>
          </a:xfrm>
          <a:prstGeom prst="rect">
            <a:avLst/>
          </a:prstGeom>
        </p:spPr>
      </p:pic>
      <p:pic>
        <p:nvPicPr>
          <p:cNvPr id="21" name="Picture 20">
            <a:extLst>
              <a:ext uri="{FF2B5EF4-FFF2-40B4-BE49-F238E27FC236}">
                <a16:creationId xmlns:a16="http://schemas.microsoft.com/office/drawing/2014/main" id="{BEB84AEE-7822-64EB-12A7-33B43BF87C6B}"/>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8931046" y="4646434"/>
            <a:ext cx="3296588" cy="3338584"/>
          </a:xfrm>
          <a:prstGeom prst="rect">
            <a:avLst/>
          </a:prstGeom>
        </p:spPr>
      </p:pic>
    </p:spTree>
    <p:extLst>
      <p:ext uri="{BB962C8B-B14F-4D97-AF65-F5344CB8AC3E}">
        <p14:creationId xmlns:p14="http://schemas.microsoft.com/office/powerpoint/2010/main" val="381765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grpId="0" nodeType="afterEffect">
                                  <p:stCondLst>
                                    <p:cond delay="2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25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25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p:stCondLst>
                              <p:cond delay="1250"/>
                            </p:stCondLst>
                            <p:childTnLst>
                              <p:par>
                                <p:cTn id="31" presetID="10" presetClass="entr" presetSubtype="0" fill="hold" grpId="0" nodeType="afterEffect">
                                  <p:stCondLst>
                                    <p:cond delay="25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25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2000"/>
                            </p:stCondLst>
                            <p:childTnLst>
                              <p:par>
                                <p:cTn id="41" presetID="10" presetClass="entr" presetSubtype="0" fill="hold" grpId="0" nodeType="afterEffect">
                                  <p:stCondLst>
                                    <p:cond delay="25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25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par>
                          <p:cTn id="50" fill="hold">
                            <p:stCondLst>
                              <p:cond delay="2750"/>
                            </p:stCondLst>
                            <p:childTnLst>
                              <p:par>
                                <p:cTn id="51" presetID="10" presetClass="entr" presetSubtype="0" fill="hold"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0" grpId="0" animBg="1"/>
      <p:bldP spid="12" grpId="0"/>
      <p:bldP spid="13" grpId="0" animBg="1"/>
      <p:bldP spid="15" grpId="0"/>
      <p:bldP spid="16" grpId="0" animBg="1"/>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D825595-BCED-5A29-CAF1-6D18370D3F26}"/>
              </a:ext>
            </a:extLst>
          </p:cNvPr>
          <p:cNvSpPr>
            <a:spLocks noGrp="1"/>
          </p:cNvSpPr>
          <p:nvPr>
            <p:ph type="body" sz="quarter" idx="14"/>
          </p:nvPr>
        </p:nvSpPr>
        <p:spPr/>
        <p:txBody>
          <a:bodyPr/>
          <a:lstStyle/>
          <a:p>
            <a:endParaRPr lang="en-DK"/>
          </a:p>
        </p:txBody>
      </p:sp>
      <p:sp>
        <p:nvSpPr>
          <p:cNvPr id="4" name="Title 3">
            <a:extLst>
              <a:ext uri="{FF2B5EF4-FFF2-40B4-BE49-F238E27FC236}">
                <a16:creationId xmlns:a16="http://schemas.microsoft.com/office/drawing/2014/main" id="{C823F3FB-3D11-D59A-AEC3-645AE126D1ED}"/>
              </a:ext>
            </a:extLst>
          </p:cNvPr>
          <p:cNvSpPr>
            <a:spLocks noGrp="1"/>
          </p:cNvSpPr>
          <p:nvPr>
            <p:ph type="ctrTitle"/>
          </p:nvPr>
        </p:nvSpPr>
        <p:spPr/>
        <p:txBody>
          <a:bodyPr/>
          <a:lstStyle/>
          <a:p>
            <a:r>
              <a:rPr lang="en-US"/>
              <a:t>DEMO</a:t>
            </a:r>
            <a:endParaRPr lang="en-DK"/>
          </a:p>
        </p:txBody>
      </p:sp>
      <p:sp>
        <p:nvSpPr>
          <p:cNvPr id="5" name="Subtitle 4">
            <a:extLst>
              <a:ext uri="{FF2B5EF4-FFF2-40B4-BE49-F238E27FC236}">
                <a16:creationId xmlns:a16="http://schemas.microsoft.com/office/drawing/2014/main" id="{020EE544-9FC4-E8BF-5712-0E714CE6F637}"/>
              </a:ext>
            </a:extLst>
          </p:cNvPr>
          <p:cNvSpPr>
            <a:spLocks noGrp="1"/>
          </p:cNvSpPr>
          <p:nvPr>
            <p:ph type="subTitle" idx="1"/>
          </p:nvPr>
        </p:nvSpPr>
        <p:spPr/>
        <p:txBody>
          <a:bodyPr/>
          <a:lstStyle/>
          <a:p>
            <a:endParaRPr lang="en-DK"/>
          </a:p>
        </p:txBody>
      </p:sp>
      <p:sp>
        <p:nvSpPr>
          <p:cNvPr id="6" name="Picture Placeholder 5">
            <a:extLst>
              <a:ext uri="{FF2B5EF4-FFF2-40B4-BE49-F238E27FC236}">
                <a16:creationId xmlns:a16="http://schemas.microsoft.com/office/drawing/2014/main" id="{02410406-0706-6A30-D361-6ECB0C79F1BA}"/>
              </a:ext>
            </a:extLst>
          </p:cNvPr>
          <p:cNvSpPr>
            <a:spLocks noGrp="1"/>
          </p:cNvSpPr>
          <p:nvPr>
            <p:ph type="pic" sz="quarter" idx="13"/>
          </p:nvPr>
        </p:nvSpPr>
        <p:spPr/>
        <p:txBody>
          <a:bodyPr/>
          <a:lstStyle/>
          <a:p>
            <a:endParaRPr lang="en-DK"/>
          </a:p>
        </p:txBody>
      </p:sp>
      <p:sp>
        <p:nvSpPr>
          <p:cNvPr id="8" name="TextBox 7">
            <a:extLst>
              <a:ext uri="{FF2B5EF4-FFF2-40B4-BE49-F238E27FC236}">
                <a16:creationId xmlns:a16="http://schemas.microsoft.com/office/drawing/2014/main" id="{AF9E4985-364A-0584-5959-70D4AE75DF8C}"/>
              </a:ext>
            </a:extLst>
          </p:cNvPr>
          <p:cNvSpPr txBox="1"/>
          <p:nvPr/>
        </p:nvSpPr>
        <p:spPr>
          <a:xfrm>
            <a:off x="254639" y="5418458"/>
            <a:ext cx="6229350" cy="1212320"/>
          </a:xfrm>
          <a:prstGeom prst="rect">
            <a:avLst/>
          </a:prstGeom>
          <a:solidFill>
            <a:srgbClr val="D9EDF7"/>
          </a:solidFill>
          <a:ln>
            <a:solidFill>
              <a:srgbClr val="78A0B7"/>
            </a:solidFill>
          </a:ln>
        </p:spPr>
        <p:txBody>
          <a:bodyPr wrap="square">
            <a:spAutoFit/>
          </a:bodyPr>
          <a:lstStyle/>
          <a:p>
            <a:pPr>
              <a:lnSpc>
                <a:spcPct val="110000"/>
              </a:lnSpc>
              <a:spcBef>
                <a:spcPts val="1200"/>
              </a:spcBef>
              <a:spcAft>
                <a:spcPts val="600"/>
              </a:spcAft>
            </a:pPr>
            <a:r>
              <a:rPr lang="en-US" sz="1800" kern="100">
                <a:solidFill>
                  <a:srgbClr val="4F7A93"/>
                </a:solidFill>
                <a:effectLst/>
                <a:latin typeface="Futura PT Medium"/>
                <a:ea typeface="Futura PT Medium"/>
                <a:cs typeface="Times New Roman" panose="02020603050405020304" pitchFamily="18" charset="0"/>
              </a:rPr>
              <a:t>NOTE</a:t>
            </a:r>
            <a:endParaRPr lang="en-DK" sz="1800" kern="100">
              <a:solidFill>
                <a:srgbClr val="4F7A93"/>
              </a:solidFill>
              <a:effectLst/>
              <a:latin typeface="Futura PT Medium"/>
              <a:ea typeface="Futura PT Medium"/>
              <a:cs typeface="Times New Roman" panose="02020603050405020304" pitchFamily="18" charset="0"/>
            </a:endParaRPr>
          </a:p>
          <a:p>
            <a:pPr>
              <a:lnSpc>
                <a:spcPct val="110000"/>
              </a:lnSpc>
              <a:spcBef>
                <a:spcPts val="1200"/>
              </a:spcBef>
              <a:spcAft>
                <a:spcPts val="600"/>
              </a:spcAft>
            </a:pPr>
            <a:r>
              <a:rPr lang="en-US" kern="100">
                <a:solidFill>
                  <a:srgbClr val="4F7A93"/>
                </a:solidFill>
                <a:latin typeface="Futura PT Medium"/>
                <a:ea typeface="Futura PT Medium"/>
                <a:cs typeface="Times New Roman" panose="02020603050405020304" pitchFamily="18" charset="0"/>
              </a:rPr>
              <a:t>Creating or editing a semantic model through XMLA endpoint locks it from web authoring.</a:t>
            </a:r>
            <a:endParaRPr lang="en-DK" sz="1800" kern="100">
              <a:solidFill>
                <a:srgbClr val="4F7A93"/>
              </a:solidFill>
              <a:effectLst/>
              <a:latin typeface="Futura PT Medium"/>
              <a:ea typeface="Futura PT Medium"/>
              <a:cs typeface="Times New Roman" panose="02020603050405020304" pitchFamily="18" charset="0"/>
            </a:endParaRPr>
          </a:p>
        </p:txBody>
      </p:sp>
    </p:spTree>
    <p:extLst>
      <p:ext uri="{BB962C8B-B14F-4D97-AF65-F5344CB8AC3E}">
        <p14:creationId xmlns:p14="http://schemas.microsoft.com/office/powerpoint/2010/main" val="193872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8F95885-0669-96A5-A497-5F0B6356B421}"/>
              </a:ext>
            </a:extLst>
          </p:cNvPr>
          <p:cNvSpPr>
            <a:spLocks noGrp="1"/>
          </p:cNvSpPr>
          <p:nvPr>
            <p:ph type="body" sz="quarter" idx="14"/>
          </p:nvPr>
        </p:nvSpPr>
        <p:spPr>
          <a:xfrm>
            <a:off x="254639" y="4224000"/>
            <a:ext cx="3501574" cy="2634000"/>
          </a:xfrm>
        </p:spPr>
        <p:txBody>
          <a:bodyPr/>
          <a:lstStyle/>
          <a:p>
            <a:endParaRPr lang="en-US" sz="1800" i="1" dirty="0"/>
          </a:p>
        </p:txBody>
      </p:sp>
      <p:sp>
        <p:nvSpPr>
          <p:cNvPr id="4" name="Title 3">
            <a:extLst>
              <a:ext uri="{FF2B5EF4-FFF2-40B4-BE49-F238E27FC236}">
                <a16:creationId xmlns:a16="http://schemas.microsoft.com/office/drawing/2014/main" id="{4B493F4D-5C8E-E14C-D584-F341EF683BD2}"/>
              </a:ext>
            </a:extLst>
          </p:cNvPr>
          <p:cNvSpPr>
            <a:spLocks noGrp="1"/>
          </p:cNvSpPr>
          <p:nvPr>
            <p:ph type="ctrTitle"/>
          </p:nvPr>
        </p:nvSpPr>
        <p:spPr/>
        <p:txBody>
          <a:bodyPr/>
          <a:lstStyle/>
          <a:p>
            <a:r>
              <a:rPr lang="en-US"/>
              <a:t>Thank You</a:t>
            </a:r>
            <a:endParaRPr lang="en-DK"/>
          </a:p>
        </p:txBody>
      </p:sp>
      <p:sp>
        <p:nvSpPr>
          <p:cNvPr id="5" name="Subtitle 4">
            <a:extLst>
              <a:ext uri="{FF2B5EF4-FFF2-40B4-BE49-F238E27FC236}">
                <a16:creationId xmlns:a16="http://schemas.microsoft.com/office/drawing/2014/main" id="{4ADA26F1-9F1D-BE91-757D-84155747B2F6}"/>
              </a:ext>
            </a:extLst>
          </p:cNvPr>
          <p:cNvSpPr>
            <a:spLocks noGrp="1"/>
          </p:cNvSpPr>
          <p:nvPr>
            <p:ph type="subTitle" idx="1"/>
          </p:nvPr>
        </p:nvSpPr>
        <p:spPr/>
        <p:txBody>
          <a:bodyPr/>
          <a:lstStyle/>
          <a:p>
            <a:endParaRPr lang="en-DK" dirty="0"/>
          </a:p>
        </p:txBody>
      </p:sp>
      <p:pic>
        <p:nvPicPr>
          <p:cNvPr id="13" name="Picture Placeholder 6">
            <a:extLst>
              <a:ext uri="{FF2B5EF4-FFF2-40B4-BE49-F238E27FC236}">
                <a16:creationId xmlns:a16="http://schemas.microsoft.com/office/drawing/2014/main" id="{ADB18840-16A0-8EC1-200A-EC92BB0B504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427" b="-6855"/>
          <a:stretch/>
        </p:blipFill>
        <p:spPr>
          <a:xfrm>
            <a:off x="7035732" y="1152293"/>
            <a:ext cx="3918575" cy="4282068"/>
          </a:xfrm>
          <a:prstGeom prst="rect">
            <a:avLst/>
          </a:prstGeom>
        </p:spPr>
      </p:pic>
      <p:pic>
        <p:nvPicPr>
          <p:cNvPr id="15" name="Picture 14">
            <a:extLst>
              <a:ext uri="{FF2B5EF4-FFF2-40B4-BE49-F238E27FC236}">
                <a16:creationId xmlns:a16="http://schemas.microsoft.com/office/drawing/2014/main" id="{DE7E7DC5-4BD9-1E39-6E65-356D84A288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54704" y="4743548"/>
            <a:ext cx="3337296" cy="2114452"/>
          </a:xfrm>
          <a:prstGeom prst="rect">
            <a:avLst/>
          </a:prstGeom>
        </p:spPr>
      </p:pic>
      <p:sp>
        <p:nvSpPr>
          <p:cNvPr id="16" name="TextBox 15">
            <a:extLst>
              <a:ext uri="{FF2B5EF4-FFF2-40B4-BE49-F238E27FC236}">
                <a16:creationId xmlns:a16="http://schemas.microsoft.com/office/drawing/2014/main" id="{566FA4A7-8A9D-269A-0DE5-E98885ED8A92}"/>
              </a:ext>
            </a:extLst>
          </p:cNvPr>
          <p:cNvSpPr txBox="1"/>
          <p:nvPr/>
        </p:nvSpPr>
        <p:spPr>
          <a:xfrm>
            <a:off x="6502813" y="6136281"/>
            <a:ext cx="2758704" cy="646331"/>
          </a:xfrm>
          <a:prstGeom prst="rect">
            <a:avLst/>
          </a:prstGeom>
          <a:noFill/>
        </p:spPr>
        <p:txBody>
          <a:bodyPr wrap="square" rtlCol="0">
            <a:spAutoFit/>
          </a:bodyPr>
          <a:lstStyle/>
          <a:p>
            <a:r>
              <a:rPr lang="en-US" sz="1800" b="1" u="sng"/>
              <a:t>learn.tabulareditor.com</a:t>
            </a:r>
            <a:r>
              <a:rPr lang="en-US" sz="1800" i="1" u="sng"/>
              <a:t> </a:t>
            </a:r>
            <a:endParaRPr lang="en-DK" sz="1800" i="1" u="sng"/>
          </a:p>
          <a:p>
            <a:endParaRPr lang="en-DK"/>
          </a:p>
        </p:txBody>
      </p:sp>
    </p:spTree>
    <p:extLst>
      <p:ext uri="{BB962C8B-B14F-4D97-AF65-F5344CB8AC3E}">
        <p14:creationId xmlns:p14="http://schemas.microsoft.com/office/powerpoint/2010/main" val="302666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8267F-66FA-EE51-4E0F-2BE798972CD4}"/>
              </a:ext>
            </a:extLst>
          </p:cNvPr>
          <p:cNvSpPr>
            <a:spLocks noGrp="1"/>
          </p:cNvSpPr>
          <p:nvPr>
            <p:ph type="title"/>
          </p:nvPr>
        </p:nvSpPr>
        <p:spPr/>
        <p:txBody>
          <a:bodyPr/>
          <a:lstStyle/>
          <a:p>
            <a:r>
              <a:rPr lang="en-US"/>
              <a:t>DEMO: Connect to existing model Direct Lake</a:t>
            </a:r>
            <a:endParaRPr lang="en-DK"/>
          </a:p>
        </p:txBody>
      </p:sp>
      <p:sp>
        <p:nvSpPr>
          <p:cNvPr id="3" name="Content Placeholder 2">
            <a:extLst>
              <a:ext uri="{FF2B5EF4-FFF2-40B4-BE49-F238E27FC236}">
                <a16:creationId xmlns:a16="http://schemas.microsoft.com/office/drawing/2014/main" id="{4D28EDA9-E52F-4B48-2BD1-D479523CAC6A}"/>
              </a:ext>
            </a:extLst>
          </p:cNvPr>
          <p:cNvSpPr>
            <a:spLocks noGrp="1"/>
          </p:cNvSpPr>
          <p:nvPr>
            <p:ph idx="1"/>
          </p:nvPr>
        </p:nvSpPr>
        <p:spPr/>
        <p:txBody>
          <a:bodyPr/>
          <a:lstStyle/>
          <a:p>
            <a:r>
              <a:rPr lang="en-US"/>
              <a:t>Create measures with scripts</a:t>
            </a:r>
          </a:p>
          <a:p>
            <a:r>
              <a:rPr lang="en-US"/>
              <a:t>Discourage implicit measures</a:t>
            </a:r>
          </a:p>
          <a:p>
            <a:r>
              <a:rPr lang="en-US"/>
              <a:t>How to optimize with BPA; </a:t>
            </a:r>
            <a:r>
              <a:rPr lang="en-US" err="1"/>
              <a:t>Vertipac</a:t>
            </a:r>
            <a:endParaRPr lang="en-US"/>
          </a:p>
          <a:p>
            <a:r>
              <a:rPr lang="en-US"/>
              <a:t>Adding tables with Import wizard</a:t>
            </a:r>
          </a:p>
          <a:p>
            <a:endParaRPr lang="en-DK"/>
          </a:p>
        </p:txBody>
      </p:sp>
    </p:spTree>
    <p:extLst>
      <p:ext uri="{BB962C8B-B14F-4D97-AF65-F5344CB8AC3E}">
        <p14:creationId xmlns:p14="http://schemas.microsoft.com/office/powerpoint/2010/main" val="2997190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E78BC2-7342-9A9C-ACDA-29C34AD6A683}"/>
              </a:ext>
            </a:extLst>
          </p:cNvPr>
          <p:cNvSpPr/>
          <p:nvPr/>
        </p:nvSpPr>
        <p:spPr>
          <a:xfrm>
            <a:off x="-1276349" y="-1081825"/>
            <a:ext cx="14507028" cy="12930925"/>
          </a:xfrm>
          <a:prstGeom prst="rect">
            <a:avLst/>
          </a:prstGeom>
          <a:solidFill>
            <a:srgbClr val="F6F6F6"/>
          </a:solidFill>
          <a:ln w="38100">
            <a:solidFill>
              <a:srgbClr val="0076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36C185B-C437-943A-F6D9-9DB97EF4EECD}"/>
              </a:ext>
            </a:extLst>
          </p:cNvPr>
          <p:cNvSpPr/>
          <p:nvPr/>
        </p:nvSpPr>
        <p:spPr>
          <a:xfrm>
            <a:off x="-970911" y="2809114"/>
            <a:ext cx="5007965" cy="5007965"/>
          </a:xfrm>
          <a:prstGeom prst="ellipse">
            <a:avLst/>
          </a:prstGeom>
          <a:solidFill>
            <a:srgbClr val="00766E">
              <a:alpha val="9000"/>
            </a:srgbClr>
          </a:solidFill>
          <a:ln>
            <a:noFill/>
          </a:ln>
          <a:effectLst>
            <a:softEdge rad="4699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Placeholder 6">
            <a:extLst>
              <a:ext uri="{FF2B5EF4-FFF2-40B4-BE49-F238E27FC236}">
                <a16:creationId xmlns:a16="http://schemas.microsoft.com/office/drawing/2014/main" id="{8BA70672-D68F-D737-9821-2E0C82B6AF7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2427" b="-6855"/>
          <a:stretch/>
        </p:blipFill>
        <p:spPr>
          <a:xfrm>
            <a:off x="12406994" y="10922165"/>
            <a:ext cx="754386" cy="824364"/>
          </a:xfrm>
          <a:prstGeom prst="rect">
            <a:avLst/>
          </a:prstGeom>
        </p:spPr>
      </p:pic>
      <p:sp>
        <p:nvSpPr>
          <p:cNvPr id="9" name="TextBox 8">
            <a:extLst>
              <a:ext uri="{FF2B5EF4-FFF2-40B4-BE49-F238E27FC236}">
                <a16:creationId xmlns:a16="http://schemas.microsoft.com/office/drawing/2014/main" id="{F5B2847B-9961-0425-6887-10EF4C499BD9}"/>
              </a:ext>
            </a:extLst>
          </p:cNvPr>
          <p:cNvSpPr txBox="1"/>
          <p:nvPr/>
        </p:nvSpPr>
        <p:spPr>
          <a:xfrm>
            <a:off x="-1142516" y="-932441"/>
            <a:ext cx="13652016" cy="615553"/>
          </a:xfrm>
          <a:prstGeom prst="rect">
            <a:avLst/>
          </a:prstGeom>
          <a:noFill/>
        </p:spPr>
        <p:txBody>
          <a:bodyPr wrap="square" rtlCol="0">
            <a:spAutoFit/>
          </a:bodyPr>
          <a:lstStyle/>
          <a:p>
            <a:r>
              <a:rPr lang="en-US" sz="3400">
                <a:solidFill>
                  <a:srgbClr val="00766E"/>
                </a:solidFill>
                <a:latin typeface="Ubuntu" panose="020B0504030602030204" pitchFamily="34" charset="0"/>
              </a:rPr>
              <a:t>Creating quality semantic models efficiently will be more important</a:t>
            </a:r>
            <a:endParaRPr lang="en-GB" sz="3400">
              <a:solidFill>
                <a:srgbClr val="00766E"/>
              </a:solidFill>
              <a:latin typeface="Ubuntu" panose="020B0504030602030204" pitchFamily="34" charset="0"/>
            </a:endParaRPr>
          </a:p>
        </p:txBody>
      </p:sp>
      <p:sp>
        <p:nvSpPr>
          <p:cNvPr id="7" name="Rectangle: Rounded Corners 6">
            <a:extLst>
              <a:ext uri="{FF2B5EF4-FFF2-40B4-BE49-F238E27FC236}">
                <a16:creationId xmlns:a16="http://schemas.microsoft.com/office/drawing/2014/main" id="{3D1A1707-8C49-30D1-E530-6CF24B770807}"/>
              </a:ext>
            </a:extLst>
          </p:cNvPr>
          <p:cNvSpPr/>
          <p:nvPr/>
        </p:nvSpPr>
        <p:spPr>
          <a:xfrm>
            <a:off x="2053827" y="1489319"/>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BCB8B70-AEE4-089E-9580-3FF5FB02539E}"/>
              </a:ext>
            </a:extLst>
          </p:cNvPr>
          <p:cNvSpPr txBox="1"/>
          <p:nvPr/>
        </p:nvSpPr>
        <p:spPr>
          <a:xfrm>
            <a:off x="-1103657" y="1661106"/>
            <a:ext cx="3082939" cy="369332"/>
          </a:xfrm>
          <a:prstGeom prst="rect">
            <a:avLst/>
          </a:prstGeom>
          <a:noFill/>
        </p:spPr>
        <p:txBody>
          <a:bodyPr wrap="square" rtlCol="0">
            <a:spAutoFit/>
          </a:bodyPr>
          <a:lstStyle/>
          <a:p>
            <a:pPr algn="r"/>
            <a:r>
              <a:rPr lang="en-US" b="1">
                <a:latin typeface="Open Sans" panose="020B0606030504020204" pitchFamily="34" charset="0"/>
                <a:ea typeface="Open Sans" panose="020B0606030504020204" pitchFamily="34" charset="0"/>
                <a:cs typeface="Open Sans" panose="020B0606030504020204" pitchFamily="34" charset="0"/>
              </a:rPr>
              <a:t>Power BI Semantic Model</a:t>
            </a:r>
          </a:p>
        </p:txBody>
      </p:sp>
      <p:pic>
        <p:nvPicPr>
          <p:cNvPr id="11" name="Picture 10">
            <a:extLst>
              <a:ext uri="{FF2B5EF4-FFF2-40B4-BE49-F238E27FC236}">
                <a16:creationId xmlns:a16="http://schemas.microsoft.com/office/drawing/2014/main" id="{07473A13-8B00-BE4C-DD92-2EC7504E33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146236" y="1576802"/>
            <a:ext cx="523948" cy="523948"/>
          </a:xfrm>
          <a:prstGeom prst="rect">
            <a:avLst/>
          </a:prstGeom>
        </p:spPr>
      </p:pic>
      <p:grpSp>
        <p:nvGrpSpPr>
          <p:cNvPr id="36" name="Group 35">
            <a:extLst>
              <a:ext uri="{FF2B5EF4-FFF2-40B4-BE49-F238E27FC236}">
                <a16:creationId xmlns:a16="http://schemas.microsoft.com/office/drawing/2014/main" id="{4F297FFC-4FE6-9519-C4A5-87CE8BF05563}"/>
              </a:ext>
            </a:extLst>
          </p:cNvPr>
          <p:cNvGrpSpPr/>
          <p:nvPr/>
        </p:nvGrpSpPr>
        <p:grpSpPr>
          <a:xfrm>
            <a:off x="-1034378" y="358843"/>
            <a:ext cx="10813378" cy="649995"/>
            <a:chOff x="154235" y="154236"/>
            <a:chExt cx="13900372" cy="649995"/>
          </a:xfrm>
        </p:grpSpPr>
        <p:sp>
          <p:nvSpPr>
            <p:cNvPr id="37" name="Rectangle 36">
              <a:extLst>
                <a:ext uri="{FF2B5EF4-FFF2-40B4-BE49-F238E27FC236}">
                  <a16:creationId xmlns:a16="http://schemas.microsoft.com/office/drawing/2014/main" id="{FD83BA54-E88F-F391-EF58-5DF04E92844E}"/>
                </a:ext>
              </a:extLst>
            </p:cNvPr>
            <p:cNvSpPr/>
            <p:nvPr/>
          </p:nvSpPr>
          <p:spPr>
            <a:xfrm>
              <a:off x="154235" y="154236"/>
              <a:ext cx="13900372" cy="6499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More workloads and tools will connect to semantic models to enable users to solve business problems with data </a:t>
              </a:r>
              <a:endParaRPr lang="en-GB" sz="2000" b="1">
                <a:solidFill>
                  <a:srgbClr val="F6F6F6"/>
                </a:solidFill>
                <a:latin typeface="Ubuntu" panose="020B0504030602030204" pitchFamily="34" charset="0"/>
              </a:endParaRPr>
            </a:p>
          </p:txBody>
        </p:sp>
        <p:pic>
          <p:nvPicPr>
            <p:cNvPr id="38" name="Graphic 37" descr="Tools with solid fill">
              <a:extLst>
                <a:ext uri="{FF2B5EF4-FFF2-40B4-BE49-F238E27FC236}">
                  <a16:creationId xmlns:a16="http://schemas.microsoft.com/office/drawing/2014/main" id="{F1C71883-A42B-10EA-2C28-711121DD7D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19399" y="269822"/>
              <a:ext cx="418823" cy="418823"/>
            </a:xfrm>
            <a:prstGeom prst="rect">
              <a:avLst/>
            </a:prstGeom>
          </p:spPr>
        </p:pic>
      </p:grpSp>
      <p:sp>
        <p:nvSpPr>
          <p:cNvPr id="43" name="Rectangle: Rounded Corners 42">
            <a:extLst>
              <a:ext uri="{FF2B5EF4-FFF2-40B4-BE49-F238E27FC236}">
                <a16:creationId xmlns:a16="http://schemas.microsoft.com/office/drawing/2014/main" id="{DAD7D673-38F3-99BB-A74A-9DD87268E092}"/>
              </a:ext>
            </a:extLst>
          </p:cNvPr>
          <p:cNvSpPr/>
          <p:nvPr/>
        </p:nvSpPr>
        <p:spPr>
          <a:xfrm>
            <a:off x="6126662" y="1491388"/>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8D6A46C-2CAD-A498-8658-7838442C6B69}"/>
              </a:ext>
            </a:extLst>
          </p:cNvPr>
          <p:cNvSpPr txBox="1"/>
          <p:nvPr/>
        </p:nvSpPr>
        <p:spPr>
          <a:xfrm>
            <a:off x="6927838" y="1653731"/>
            <a:ext cx="2425296" cy="369332"/>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Report</a:t>
            </a:r>
          </a:p>
        </p:txBody>
      </p:sp>
      <p:pic>
        <p:nvPicPr>
          <p:cNvPr id="42" name="Picture 41">
            <a:extLst>
              <a:ext uri="{FF2B5EF4-FFF2-40B4-BE49-F238E27FC236}">
                <a16:creationId xmlns:a16="http://schemas.microsoft.com/office/drawing/2014/main" id="{F0C65410-2965-ADB8-3686-9761CD2366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219071" y="1578871"/>
            <a:ext cx="523948" cy="523948"/>
          </a:xfrm>
          <a:prstGeom prst="rect">
            <a:avLst/>
          </a:prstGeom>
        </p:spPr>
      </p:pic>
      <p:sp>
        <p:nvSpPr>
          <p:cNvPr id="48" name="Rectangle: Rounded Corners 47">
            <a:extLst>
              <a:ext uri="{FF2B5EF4-FFF2-40B4-BE49-F238E27FC236}">
                <a16:creationId xmlns:a16="http://schemas.microsoft.com/office/drawing/2014/main" id="{75E4B782-8ACF-6286-DB9B-A920448BF5B4}"/>
              </a:ext>
            </a:extLst>
          </p:cNvPr>
          <p:cNvSpPr/>
          <p:nvPr/>
        </p:nvSpPr>
        <p:spPr>
          <a:xfrm>
            <a:off x="6126662" y="2383539"/>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F093E787-C3EE-F08B-0886-BCFB1554FBC0}"/>
              </a:ext>
            </a:extLst>
          </p:cNvPr>
          <p:cNvSpPr txBox="1"/>
          <p:nvPr/>
        </p:nvSpPr>
        <p:spPr>
          <a:xfrm>
            <a:off x="6927838" y="2545882"/>
            <a:ext cx="2425296" cy="369332"/>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Paginated report</a:t>
            </a:r>
          </a:p>
        </p:txBody>
      </p:sp>
      <p:pic>
        <p:nvPicPr>
          <p:cNvPr id="47" name="Picture 46">
            <a:extLst>
              <a:ext uri="{FF2B5EF4-FFF2-40B4-BE49-F238E27FC236}">
                <a16:creationId xmlns:a16="http://schemas.microsoft.com/office/drawing/2014/main" id="{8CF33C92-166A-C540-4B34-C09C7FF7836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219071" y="2471022"/>
            <a:ext cx="523948" cy="523948"/>
          </a:xfrm>
          <a:prstGeom prst="rect">
            <a:avLst/>
          </a:prstGeom>
        </p:spPr>
      </p:pic>
      <p:sp>
        <p:nvSpPr>
          <p:cNvPr id="53" name="Rectangle: Rounded Corners 52">
            <a:extLst>
              <a:ext uri="{FF2B5EF4-FFF2-40B4-BE49-F238E27FC236}">
                <a16:creationId xmlns:a16="http://schemas.microsoft.com/office/drawing/2014/main" id="{A4375DEE-A61E-F16C-87E8-8C541CBCF71E}"/>
              </a:ext>
            </a:extLst>
          </p:cNvPr>
          <p:cNvSpPr/>
          <p:nvPr/>
        </p:nvSpPr>
        <p:spPr>
          <a:xfrm>
            <a:off x="6126662" y="3270322"/>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06C7EDA8-ED98-E5C5-0FD3-D31B4BC1B186}"/>
              </a:ext>
            </a:extLst>
          </p:cNvPr>
          <p:cNvSpPr txBox="1"/>
          <p:nvPr/>
        </p:nvSpPr>
        <p:spPr>
          <a:xfrm>
            <a:off x="6927838" y="3432665"/>
            <a:ext cx="2425296" cy="369332"/>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Excel</a:t>
            </a:r>
          </a:p>
        </p:txBody>
      </p:sp>
      <p:pic>
        <p:nvPicPr>
          <p:cNvPr id="52" name="Picture 46">
            <a:extLst>
              <a:ext uri="{FF2B5EF4-FFF2-40B4-BE49-F238E27FC236}">
                <a16:creationId xmlns:a16="http://schemas.microsoft.com/office/drawing/2014/main" id="{718F040D-0658-E2D9-0ED7-749BAC3B5C8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6264538" y="3418245"/>
            <a:ext cx="433015" cy="428826"/>
          </a:xfrm>
          <a:prstGeom prst="rect">
            <a:avLst/>
          </a:prstGeom>
        </p:spPr>
      </p:pic>
      <p:sp>
        <p:nvSpPr>
          <p:cNvPr id="58" name="Rectangle: Rounded Corners 57">
            <a:extLst>
              <a:ext uri="{FF2B5EF4-FFF2-40B4-BE49-F238E27FC236}">
                <a16:creationId xmlns:a16="http://schemas.microsoft.com/office/drawing/2014/main" id="{22BCC500-BFDB-F7B0-1871-2308E4886FF2}"/>
              </a:ext>
            </a:extLst>
          </p:cNvPr>
          <p:cNvSpPr/>
          <p:nvPr/>
        </p:nvSpPr>
        <p:spPr>
          <a:xfrm>
            <a:off x="6126662" y="4157105"/>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3E81CB9D-607E-3E6A-B40E-257A2DB25DEF}"/>
              </a:ext>
            </a:extLst>
          </p:cNvPr>
          <p:cNvSpPr txBox="1"/>
          <p:nvPr/>
        </p:nvSpPr>
        <p:spPr>
          <a:xfrm>
            <a:off x="6927838" y="4319448"/>
            <a:ext cx="2425296" cy="369332"/>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Connected metrics</a:t>
            </a:r>
          </a:p>
        </p:txBody>
      </p:sp>
      <p:pic>
        <p:nvPicPr>
          <p:cNvPr id="57" name="Picture 46">
            <a:extLst>
              <a:ext uri="{FF2B5EF4-FFF2-40B4-BE49-F238E27FC236}">
                <a16:creationId xmlns:a16="http://schemas.microsoft.com/office/drawing/2014/main" id="{A46E793B-DD2E-EEB0-68FF-3001F1FE3E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219071" y="4244588"/>
            <a:ext cx="523948" cy="523948"/>
          </a:xfrm>
          <a:prstGeom prst="rect">
            <a:avLst/>
          </a:prstGeom>
        </p:spPr>
      </p:pic>
      <p:sp>
        <p:nvSpPr>
          <p:cNvPr id="63" name="Rectangle: Rounded Corners 62">
            <a:extLst>
              <a:ext uri="{FF2B5EF4-FFF2-40B4-BE49-F238E27FC236}">
                <a16:creationId xmlns:a16="http://schemas.microsoft.com/office/drawing/2014/main" id="{61B84DC1-CEBD-034A-E0CB-3DEBAD875A98}"/>
              </a:ext>
            </a:extLst>
          </p:cNvPr>
          <p:cNvSpPr/>
          <p:nvPr/>
        </p:nvSpPr>
        <p:spPr>
          <a:xfrm>
            <a:off x="6126662" y="5953018"/>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6171BE0D-6BE2-F4AE-409F-722F78669E54}"/>
              </a:ext>
            </a:extLst>
          </p:cNvPr>
          <p:cNvSpPr txBox="1"/>
          <p:nvPr/>
        </p:nvSpPr>
        <p:spPr>
          <a:xfrm>
            <a:off x="6927838" y="6115361"/>
            <a:ext cx="2425296" cy="369332"/>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Notebooks</a:t>
            </a:r>
          </a:p>
        </p:txBody>
      </p:sp>
      <p:pic>
        <p:nvPicPr>
          <p:cNvPr id="62" name="Picture 41">
            <a:extLst>
              <a:ext uri="{FF2B5EF4-FFF2-40B4-BE49-F238E27FC236}">
                <a16:creationId xmlns:a16="http://schemas.microsoft.com/office/drawing/2014/main" id="{927DDE26-5B0D-4E90-0AE0-E5E9BF24086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6219071" y="6040501"/>
            <a:ext cx="523948" cy="523948"/>
          </a:xfrm>
          <a:prstGeom prst="rect">
            <a:avLst/>
          </a:prstGeom>
        </p:spPr>
      </p:pic>
      <p:sp>
        <p:nvSpPr>
          <p:cNvPr id="68" name="Rectangle: Rounded Corners 67">
            <a:extLst>
              <a:ext uri="{FF2B5EF4-FFF2-40B4-BE49-F238E27FC236}">
                <a16:creationId xmlns:a16="http://schemas.microsoft.com/office/drawing/2014/main" id="{AD94D120-6707-16F5-C62F-6118E2D2DB18}"/>
              </a:ext>
            </a:extLst>
          </p:cNvPr>
          <p:cNvSpPr/>
          <p:nvPr/>
        </p:nvSpPr>
        <p:spPr>
          <a:xfrm>
            <a:off x="6126662" y="6845169"/>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C7C57240-1A9B-2BC2-3119-5202304203D6}"/>
              </a:ext>
            </a:extLst>
          </p:cNvPr>
          <p:cNvSpPr txBox="1"/>
          <p:nvPr/>
        </p:nvSpPr>
        <p:spPr>
          <a:xfrm>
            <a:off x="6927838" y="7007512"/>
            <a:ext cx="2425296" cy="369332"/>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Dataflows Gen2</a:t>
            </a:r>
          </a:p>
        </p:txBody>
      </p:sp>
      <p:pic>
        <p:nvPicPr>
          <p:cNvPr id="67" name="Picture 46">
            <a:extLst>
              <a:ext uri="{FF2B5EF4-FFF2-40B4-BE49-F238E27FC236}">
                <a16:creationId xmlns:a16="http://schemas.microsoft.com/office/drawing/2014/main" id="{B3A2B946-6D19-4DB5-9898-2787F223BEA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6219071" y="6932652"/>
            <a:ext cx="523948" cy="523948"/>
          </a:xfrm>
          <a:prstGeom prst="rect">
            <a:avLst/>
          </a:prstGeom>
        </p:spPr>
      </p:pic>
      <p:sp>
        <p:nvSpPr>
          <p:cNvPr id="73" name="Rectangle: Rounded Corners 72">
            <a:extLst>
              <a:ext uri="{FF2B5EF4-FFF2-40B4-BE49-F238E27FC236}">
                <a16:creationId xmlns:a16="http://schemas.microsoft.com/office/drawing/2014/main" id="{447A32AB-0ADF-1980-3F0C-C1E20E629708}"/>
              </a:ext>
            </a:extLst>
          </p:cNvPr>
          <p:cNvSpPr/>
          <p:nvPr/>
        </p:nvSpPr>
        <p:spPr>
          <a:xfrm>
            <a:off x="6126662" y="5044812"/>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249FFDB1-3EBD-4421-D8FB-1E955DE3D90F}"/>
              </a:ext>
            </a:extLst>
          </p:cNvPr>
          <p:cNvSpPr txBox="1"/>
          <p:nvPr/>
        </p:nvSpPr>
        <p:spPr>
          <a:xfrm>
            <a:off x="6927838" y="5207155"/>
            <a:ext cx="2425296" cy="369332"/>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Composite models</a:t>
            </a:r>
          </a:p>
        </p:txBody>
      </p:sp>
      <p:pic>
        <p:nvPicPr>
          <p:cNvPr id="72" name="Picture 46">
            <a:extLst>
              <a:ext uri="{FF2B5EF4-FFF2-40B4-BE49-F238E27FC236}">
                <a16:creationId xmlns:a16="http://schemas.microsoft.com/office/drawing/2014/main" id="{E7A5B6A8-FF1B-45AF-054A-8F55C2BF53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221605" y="5147708"/>
            <a:ext cx="518880" cy="518880"/>
          </a:xfrm>
          <a:prstGeom prst="rect">
            <a:avLst/>
          </a:prstGeom>
        </p:spPr>
      </p:pic>
      <p:sp>
        <p:nvSpPr>
          <p:cNvPr id="78" name="Rectangle: Rounded Corners 77">
            <a:extLst>
              <a:ext uri="{FF2B5EF4-FFF2-40B4-BE49-F238E27FC236}">
                <a16:creationId xmlns:a16="http://schemas.microsoft.com/office/drawing/2014/main" id="{71E324C4-5C52-8BD6-5F58-0BC667DCEDDF}"/>
              </a:ext>
            </a:extLst>
          </p:cNvPr>
          <p:cNvSpPr/>
          <p:nvPr/>
        </p:nvSpPr>
        <p:spPr>
          <a:xfrm>
            <a:off x="6126662" y="7740342"/>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44FAA65C-BC54-2916-50CA-A0D5890A751F}"/>
              </a:ext>
            </a:extLst>
          </p:cNvPr>
          <p:cNvSpPr txBox="1"/>
          <p:nvPr/>
        </p:nvSpPr>
        <p:spPr>
          <a:xfrm>
            <a:off x="6927838" y="7902685"/>
            <a:ext cx="2425296" cy="369332"/>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Data Activator</a:t>
            </a:r>
          </a:p>
        </p:txBody>
      </p:sp>
      <p:pic>
        <p:nvPicPr>
          <p:cNvPr id="77" name="Picture 46">
            <a:extLst>
              <a:ext uri="{FF2B5EF4-FFF2-40B4-BE49-F238E27FC236}">
                <a16:creationId xmlns:a16="http://schemas.microsoft.com/office/drawing/2014/main" id="{92563ACC-414B-72A9-CFBE-D0A4B580699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6219071" y="7827825"/>
            <a:ext cx="523948" cy="523948"/>
          </a:xfrm>
          <a:prstGeom prst="rect">
            <a:avLst/>
          </a:prstGeom>
        </p:spPr>
      </p:pic>
      <p:sp>
        <p:nvSpPr>
          <p:cNvPr id="83" name="Rectangle: Rounded Corners 82">
            <a:extLst>
              <a:ext uri="{FF2B5EF4-FFF2-40B4-BE49-F238E27FC236}">
                <a16:creationId xmlns:a16="http://schemas.microsoft.com/office/drawing/2014/main" id="{301E12DD-7225-A491-02D4-59AF7FA3722E}"/>
              </a:ext>
            </a:extLst>
          </p:cNvPr>
          <p:cNvSpPr/>
          <p:nvPr/>
        </p:nvSpPr>
        <p:spPr>
          <a:xfrm>
            <a:off x="6126662" y="8652650"/>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sp>
        <p:nvSpPr>
          <p:cNvPr id="84" name="TextBox 83">
            <a:extLst>
              <a:ext uri="{FF2B5EF4-FFF2-40B4-BE49-F238E27FC236}">
                <a16:creationId xmlns:a16="http://schemas.microsoft.com/office/drawing/2014/main" id="{6046E50F-37D6-4A30-D55E-0252FE5EBB78}"/>
              </a:ext>
            </a:extLst>
          </p:cNvPr>
          <p:cNvSpPr txBox="1"/>
          <p:nvPr/>
        </p:nvSpPr>
        <p:spPr>
          <a:xfrm>
            <a:off x="6927838" y="8814993"/>
            <a:ext cx="2425296" cy="369332"/>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Microsoft Copilot</a:t>
            </a:r>
          </a:p>
        </p:txBody>
      </p:sp>
      <p:pic>
        <p:nvPicPr>
          <p:cNvPr id="82" name="Picture 46">
            <a:extLst>
              <a:ext uri="{FF2B5EF4-FFF2-40B4-BE49-F238E27FC236}">
                <a16:creationId xmlns:a16="http://schemas.microsoft.com/office/drawing/2014/main" id="{F9ED6E94-E022-5935-4011-972D297ADF15}"/>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6277396" y="8776828"/>
            <a:ext cx="433056" cy="476317"/>
          </a:xfrm>
          <a:prstGeom prst="rect">
            <a:avLst/>
          </a:prstGeom>
        </p:spPr>
      </p:pic>
      <p:sp>
        <p:nvSpPr>
          <p:cNvPr id="85" name="Right Brace 84">
            <a:extLst>
              <a:ext uri="{FF2B5EF4-FFF2-40B4-BE49-F238E27FC236}">
                <a16:creationId xmlns:a16="http://schemas.microsoft.com/office/drawing/2014/main" id="{5F26B5C0-D8FA-3280-E24B-342EC89EB9E3}"/>
              </a:ext>
            </a:extLst>
          </p:cNvPr>
          <p:cNvSpPr/>
          <p:nvPr/>
        </p:nvSpPr>
        <p:spPr>
          <a:xfrm>
            <a:off x="9480767" y="1485201"/>
            <a:ext cx="592428" cy="4264260"/>
          </a:xfrm>
          <a:prstGeom prst="rightBrace">
            <a:avLst>
              <a:gd name="adj1" fmla="val 0"/>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Right Brace 85">
            <a:extLst>
              <a:ext uri="{FF2B5EF4-FFF2-40B4-BE49-F238E27FC236}">
                <a16:creationId xmlns:a16="http://schemas.microsoft.com/office/drawing/2014/main" id="{E79310D1-06B0-0532-127F-DF1221F0B968}"/>
              </a:ext>
            </a:extLst>
          </p:cNvPr>
          <p:cNvSpPr/>
          <p:nvPr/>
        </p:nvSpPr>
        <p:spPr>
          <a:xfrm>
            <a:off x="9480767" y="5953017"/>
            <a:ext cx="592428" cy="2398755"/>
          </a:xfrm>
          <a:prstGeom prst="rightBrace">
            <a:avLst>
              <a:gd name="adj1" fmla="val 0"/>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7" name="Right Brace 86">
            <a:extLst>
              <a:ext uri="{FF2B5EF4-FFF2-40B4-BE49-F238E27FC236}">
                <a16:creationId xmlns:a16="http://schemas.microsoft.com/office/drawing/2014/main" id="{98548F50-9938-B29A-A550-C92591248E1E}"/>
              </a:ext>
            </a:extLst>
          </p:cNvPr>
          <p:cNvSpPr/>
          <p:nvPr/>
        </p:nvSpPr>
        <p:spPr>
          <a:xfrm>
            <a:off x="9480767" y="8652649"/>
            <a:ext cx="635934" cy="708767"/>
          </a:xfrm>
          <a:prstGeom prst="rightBrace">
            <a:avLst>
              <a:gd name="adj1" fmla="val 0"/>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8" name="TextBox 87">
            <a:extLst>
              <a:ext uri="{FF2B5EF4-FFF2-40B4-BE49-F238E27FC236}">
                <a16:creationId xmlns:a16="http://schemas.microsoft.com/office/drawing/2014/main" id="{B67015E7-7C04-EED2-FA40-3A54912E86D6}"/>
              </a:ext>
            </a:extLst>
          </p:cNvPr>
          <p:cNvSpPr txBox="1"/>
          <p:nvPr/>
        </p:nvSpPr>
        <p:spPr>
          <a:xfrm>
            <a:off x="10116701" y="3201832"/>
            <a:ext cx="2917330" cy="830997"/>
          </a:xfrm>
          <a:prstGeom prst="rect">
            <a:avLst/>
          </a:prstGeom>
          <a:noFill/>
        </p:spPr>
        <p:txBody>
          <a:bodyPr wrap="square" rtlCol="0">
            <a:spAutoFit/>
          </a:bodyPr>
          <a:lstStyle/>
          <a:p>
            <a:r>
              <a:rPr lang="en-US" sz="2400">
                <a:latin typeface="Open Sans" panose="020B0606030504020204" pitchFamily="34" charset="0"/>
                <a:ea typeface="Open Sans" panose="020B0606030504020204" pitchFamily="34" charset="0"/>
                <a:cs typeface="Open Sans" panose="020B0606030504020204" pitchFamily="34" charset="0"/>
              </a:rPr>
              <a:t>Connect to models </a:t>
            </a:r>
            <a:r>
              <a:rPr lang="en-US" sz="2400" b="1">
                <a:latin typeface="Open Sans" panose="020B0606030504020204" pitchFamily="34" charset="0"/>
                <a:ea typeface="Open Sans" panose="020B0606030504020204" pitchFamily="34" charset="0"/>
                <a:cs typeface="Open Sans" panose="020B0606030504020204" pitchFamily="34" charset="0"/>
              </a:rPr>
              <a:t>now</a:t>
            </a:r>
          </a:p>
        </p:txBody>
      </p:sp>
      <p:sp>
        <p:nvSpPr>
          <p:cNvPr id="89" name="TextBox 88">
            <a:extLst>
              <a:ext uri="{FF2B5EF4-FFF2-40B4-BE49-F238E27FC236}">
                <a16:creationId xmlns:a16="http://schemas.microsoft.com/office/drawing/2014/main" id="{F13833F8-ADF9-F483-81F7-072A2D0FCF6D}"/>
              </a:ext>
            </a:extLst>
          </p:cNvPr>
          <p:cNvSpPr txBox="1"/>
          <p:nvPr/>
        </p:nvSpPr>
        <p:spPr>
          <a:xfrm>
            <a:off x="10073195" y="6749776"/>
            <a:ext cx="2917330" cy="830997"/>
          </a:xfrm>
          <a:prstGeom prst="rect">
            <a:avLst/>
          </a:prstGeom>
          <a:noFill/>
        </p:spPr>
        <p:txBody>
          <a:bodyPr wrap="square" rtlCol="0">
            <a:spAutoFit/>
          </a:bodyPr>
          <a:lstStyle/>
          <a:p>
            <a:r>
              <a:rPr lang="en-US" sz="2400">
                <a:latin typeface="Open Sans" panose="020B0606030504020204" pitchFamily="34" charset="0"/>
                <a:ea typeface="Open Sans" panose="020B0606030504020204" pitchFamily="34" charset="0"/>
                <a:cs typeface="Open Sans" panose="020B0606030504020204" pitchFamily="34" charset="0"/>
              </a:rPr>
              <a:t>Connect to models in </a:t>
            </a:r>
            <a:r>
              <a:rPr lang="en-US" sz="2400" b="1">
                <a:latin typeface="Open Sans" panose="020B0606030504020204" pitchFamily="34" charset="0"/>
                <a:ea typeface="Open Sans" panose="020B0606030504020204" pitchFamily="34" charset="0"/>
                <a:cs typeface="Open Sans" panose="020B0606030504020204" pitchFamily="34" charset="0"/>
              </a:rPr>
              <a:t>Fabric</a:t>
            </a:r>
          </a:p>
        </p:txBody>
      </p:sp>
      <p:sp>
        <p:nvSpPr>
          <p:cNvPr id="90" name="TextBox 89">
            <a:extLst>
              <a:ext uri="{FF2B5EF4-FFF2-40B4-BE49-F238E27FC236}">
                <a16:creationId xmlns:a16="http://schemas.microsoft.com/office/drawing/2014/main" id="{AC346FCA-8E1D-AEB6-3860-62D6DADCC623}"/>
              </a:ext>
            </a:extLst>
          </p:cNvPr>
          <p:cNvSpPr txBox="1"/>
          <p:nvPr/>
        </p:nvSpPr>
        <p:spPr>
          <a:xfrm>
            <a:off x="10121618" y="8632681"/>
            <a:ext cx="2917330" cy="830997"/>
          </a:xfrm>
          <a:prstGeom prst="rect">
            <a:avLst/>
          </a:prstGeom>
          <a:noFill/>
        </p:spPr>
        <p:txBody>
          <a:bodyPr wrap="square" rtlCol="0">
            <a:spAutoFit/>
          </a:bodyPr>
          <a:lstStyle/>
          <a:p>
            <a:r>
              <a:rPr lang="en-US" sz="2400" b="1">
                <a:latin typeface="Open Sans" panose="020B0606030504020204" pitchFamily="34" charset="0"/>
                <a:ea typeface="Open Sans" panose="020B0606030504020204" pitchFamily="34" charset="0"/>
                <a:cs typeface="Open Sans" panose="020B0606030504020204" pitchFamily="34" charset="0"/>
              </a:rPr>
              <a:t>Coming</a:t>
            </a:r>
            <a:br>
              <a:rPr lang="en-US" sz="2400" b="1">
                <a:latin typeface="Open Sans" panose="020B0606030504020204" pitchFamily="34" charset="0"/>
                <a:ea typeface="Open Sans" panose="020B0606030504020204" pitchFamily="34" charset="0"/>
                <a:cs typeface="Open Sans" panose="020B0606030504020204" pitchFamily="34" charset="0"/>
              </a:rPr>
            </a:br>
            <a:r>
              <a:rPr lang="en-US" sz="2400" b="1">
                <a:latin typeface="Open Sans" panose="020B0606030504020204" pitchFamily="34" charset="0"/>
                <a:ea typeface="Open Sans" panose="020B0606030504020204" pitchFamily="34" charset="0"/>
                <a:cs typeface="Open Sans" panose="020B0606030504020204" pitchFamily="34" charset="0"/>
              </a:rPr>
              <a:t>soon</a:t>
            </a:r>
          </a:p>
        </p:txBody>
      </p:sp>
      <p:cxnSp>
        <p:nvCxnSpPr>
          <p:cNvPr id="92" name="Straight Connector 91">
            <a:extLst>
              <a:ext uri="{FF2B5EF4-FFF2-40B4-BE49-F238E27FC236}">
                <a16:creationId xmlns:a16="http://schemas.microsoft.com/office/drawing/2014/main" id="{CD32E723-6D37-14C1-C9D1-B9D166C4570F}"/>
              </a:ext>
            </a:extLst>
          </p:cNvPr>
          <p:cNvCxnSpPr>
            <a:stCxn id="43" idx="1"/>
            <a:endCxn id="7" idx="3"/>
          </p:cNvCxnSpPr>
          <p:nvPr/>
        </p:nvCxnSpPr>
        <p:spPr>
          <a:xfrm flipH="1" flipV="1">
            <a:off x="2762594" y="1843703"/>
            <a:ext cx="3364068" cy="2069"/>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C299A818-693F-8F5D-438A-D146122EE2E0}"/>
              </a:ext>
            </a:extLst>
          </p:cNvPr>
          <p:cNvCxnSpPr>
            <a:endCxn id="48" idx="1"/>
          </p:cNvCxnSpPr>
          <p:nvPr/>
        </p:nvCxnSpPr>
        <p:spPr>
          <a:xfrm>
            <a:off x="2762594" y="1845771"/>
            <a:ext cx="3364068" cy="892152"/>
          </a:xfrm>
          <a:prstGeom prst="bentConnector3">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D1F1FC81-2F8F-2208-A961-0FCB04D4BC0D}"/>
              </a:ext>
            </a:extLst>
          </p:cNvPr>
          <p:cNvCxnSpPr>
            <a:cxnSpLocks/>
            <a:stCxn id="7" idx="3"/>
            <a:endCxn id="53" idx="1"/>
          </p:cNvCxnSpPr>
          <p:nvPr/>
        </p:nvCxnSpPr>
        <p:spPr>
          <a:xfrm>
            <a:off x="2762594" y="1843703"/>
            <a:ext cx="3364068" cy="1781003"/>
          </a:xfrm>
          <a:prstGeom prst="bentConnector3">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79310F8B-F886-BC39-DE85-980CC6ADEE40}"/>
              </a:ext>
            </a:extLst>
          </p:cNvPr>
          <p:cNvCxnSpPr>
            <a:cxnSpLocks/>
            <a:stCxn id="7" idx="3"/>
            <a:endCxn id="58" idx="1"/>
          </p:cNvCxnSpPr>
          <p:nvPr/>
        </p:nvCxnSpPr>
        <p:spPr>
          <a:xfrm>
            <a:off x="2762594" y="1843703"/>
            <a:ext cx="3364068" cy="2667786"/>
          </a:xfrm>
          <a:prstGeom prst="bentConnector3">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CE90F7B4-5F08-B1DD-BB8E-3DAE31D44740}"/>
              </a:ext>
            </a:extLst>
          </p:cNvPr>
          <p:cNvCxnSpPr>
            <a:cxnSpLocks/>
            <a:stCxn id="7" idx="3"/>
            <a:endCxn id="73" idx="1"/>
          </p:cNvCxnSpPr>
          <p:nvPr/>
        </p:nvCxnSpPr>
        <p:spPr>
          <a:xfrm>
            <a:off x="2762594" y="1843703"/>
            <a:ext cx="3364068" cy="3555493"/>
          </a:xfrm>
          <a:prstGeom prst="bentConnector3">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ADCDCAD3-34E7-2789-D16C-8032A12794BD}"/>
              </a:ext>
            </a:extLst>
          </p:cNvPr>
          <p:cNvCxnSpPr>
            <a:cxnSpLocks/>
            <a:stCxn id="7" idx="3"/>
            <a:endCxn id="63" idx="1"/>
          </p:cNvCxnSpPr>
          <p:nvPr/>
        </p:nvCxnSpPr>
        <p:spPr>
          <a:xfrm>
            <a:off x="2762594" y="1843703"/>
            <a:ext cx="3364068" cy="4463699"/>
          </a:xfrm>
          <a:prstGeom prst="bentConnector3">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FFC1B5C3-883F-678C-F1D3-67B56AF44977}"/>
              </a:ext>
            </a:extLst>
          </p:cNvPr>
          <p:cNvCxnSpPr>
            <a:cxnSpLocks/>
            <a:stCxn id="7" idx="3"/>
            <a:endCxn id="68" idx="1"/>
          </p:cNvCxnSpPr>
          <p:nvPr/>
        </p:nvCxnSpPr>
        <p:spPr>
          <a:xfrm>
            <a:off x="2762594" y="1843703"/>
            <a:ext cx="3364068" cy="5355850"/>
          </a:xfrm>
          <a:prstGeom prst="bentConnector3">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9F64E33E-3BAB-324C-462B-B3DEB723C336}"/>
              </a:ext>
            </a:extLst>
          </p:cNvPr>
          <p:cNvCxnSpPr>
            <a:cxnSpLocks/>
            <a:stCxn id="7" idx="3"/>
            <a:endCxn id="78" idx="1"/>
          </p:cNvCxnSpPr>
          <p:nvPr/>
        </p:nvCxnSpPr>
        <p:spPr>
          <a:xfrm>
            <a:off x="2762594" y="1843703"/>
            <a:ext cx="3364068" cy="6251023"/>
          </a:xfrm>
          <a:prstGeom prst="bentConnector3">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97D80AC-4FDD-0691-3F3A-BD8C6978D47A}"/>
              </a:ext>
            </a:extLst>
          </p:cNvPr>
          <p:cNvCxnSpPr>
            <a:cxnSpLocks/>
            <a:stCxn id="7" idx="3"/>
            <a:endCxn id="83" idx="1"/>
          </p:cNvCxnSpPr>
          <p:nvPr/>
        </p:nvCxnSpPr>
        <p:spPr>
          <a:xfrm>
            <a:off x="2762594" y="1843703"/>
            <a:ext cx="3364068" cy="7163331"/>
          </a:xfrm>
          <a:prstGeom prst="bentConnector3">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16" name="Picture 10" descr="Plugged Unplugged with solid fill">
            <a:extLst>
              <a:ext uri="{FF2B5EF4-FFF2-40B4-BE49-F238E27FC236}">
                <a16:creationId xmlns:a16="http://schemas.microsoft.com/office/drawing/2014/main" id="{F9716EBF-5203-9641-8B7F-168C31A515B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4307144" y="1485271"/>
            <a:ext cx="295755" cy="295755"/>
          </a:xfrm>
          <a:prstGeom prst="rect">
            <a:avLst/>
          </a:prstGeom>
        </p:spPr>
      </p:pic>
      <p:grpSp>
        <p:nvGrpSpPr>
          <p:cNvPr id="121" name="Group 120">
            <a:extLst>
              <a:ext uri="{FF2B5EF4-FFF2-40B4-BE49-F238E27FC236}">
                <a16:creationId xmlns:a16="http://schemas.microsoft.com/office/drawing/2014/main" id="{D516DCE9-B1EA-53DC-3460-BAA0E96A31F7}"/>
              </a:ext>
            </a:extLst>
          </p:cNvPr>
          <p:cNvGrpSpPr/>
          <p:nvPr/>
        </p:nvGrpSpPr>
        <p:grpSpPr>
          <a:xfrm>
            <a:off x="-1035954" y="9824342"/>
            <a:ext cx="6217554" cy="786495"/>
            <a:chOff x="154235" y="85986"/>
            <a:chExt cx="6217554" cy="786495"/>
          </a:xfrm>
        </p:grpSpPr>
        <p:sp>
          <p:nvSpPr>
            <p:cNvPr id="122" name="Rectangle 121">
              <a:extLst>
                <a:ext uri="{FF2B5EF4-FFF2-40B4-BE49-F238E27FC236}">
                  <a16:creationId xmlns:a16="http://schemas.microsoft.com/office/drawing/2014/main" id="{F73CDC50-EE26-F8A9-6A40-1304BFF138A1}"/>
                </a:ext>
              </a:extLst>
            </p:cNvPr>
            <p:cNvSpPr/>
            <p:nvPr/>
          </p:nvSpPr>
          <p:spPr>
            <a:xfrm>
              <a:off x="154235" y="85986"/>
              <a:ext cx="6217554" cy="7864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Web authoring will produce more datasets</a:t>
              </a:r>
              <a:br>
                <a:rPr lang="en-US" sz="2000" b="1">
                  <a:solidFill>
                    <a:srgbClr val="F6F6F6"/>
                  </a:solidFill>
                  <a:latin typeface="Ubuntu" panose="020B0504030602030204" pitchFamily="34" charset="0"/>
                </a:rPr>
              </a:br>
              <a:r>
                <a:rPr lang="en-US" sz="2000" b="1">
                  <a:solidFill>
                    <a:srgbClr val="F6F6F6"/>
                  </a:solidFill>
                  <a:latin typeface="Ubuntu" panose="020B0504030602030204" pitchFamily="34" charset="0"/>
                </a:rPr>
                <a:t>from more self-service dataset creators</a:t>
              </a:r>
              <a:endParaRPr lang="en-GB" sz="2000" b="1">
                <a:solidFill>
                  <a:srgbClr val="F6F6F6"/>
                </a:solidFill>
                <a:latin typeface="Ubuntu" panose="020B0504030602030204" pitchFamily="34" charset="0"/>
              </a:endParaRPr>
            </a:p>
          </p:txBody>
        </p:sp>
        <p:pic>
          <p:nvPicPr>
            <p:cNvPr id="123" name="Graphic 122" descr="Internet with solid fill">
              <a:extLst>
                <a:ext uri="{FF2B5EF4-FFF2-40B4-BE49-F238E27FC236}">
                  <a16:creationId xmlns:a16="http://schemas.microsoft.com/office/drawing/2014/main" id="{41891B0F-2045-420C-EF24-8BACFC77652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250083" y="200506"/>
              <a:ext cx="557454" cy="557454"/>
            </a:xfrm>
            <a:prstGeom prst="rect">
              <a:avLst/>
            </a:prstGeom>
          </p:spPr>
        </p:pic>
      </p:grpSp>
      <p:pic>
        <p:nvPicPr>
          <p:cNvPr id="8" name="Picture 7" descr="Cartoon character with glasses&#10;&#10;Description automatically generated">
            <a:extLst>
              <a:ext uri="{FF2B5EF4-FFF2-40B4-BE49-F238E27FC236}">
                <a16:creationId xmlns:a16="http://schemas.microsoft.com/office/drawing/2014/main" id="{95DD73A3-E1A0-A7D3-35F1-A7A5B9348BF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flipH="1">
            <a:off x="-480444" y="3276036"/>
            <a:ext cx="4240614" cy="4385592"/>
          </a:xfrm>
          <a:prstGeom prst="rect">
            <a:avLst/>
          </a:prstGeom>
        </p:spPr>
      </p:pic>
      <p:grpSp>
        <p:nvGrpSpPr>
          <p:cNvPr id="10" name="Group 9">
            <a:extLst>
              <a:ext uri="{FF2B5EF4-FFF2-40B4-BE49-F238E27FC236}">
                <a16:creationId xmlns:a16="http://schemas.microsoft.com/office/drawing/2014/main" id="{7E142ABE-35BC-69C5-4576-C00B117EE1BC}"/>
              </a:ext>
            </a:extLst>
          </p:cNvPr>
          <p:cNvGrpSpPr/>
          <p:nvPr/>
        </p:nvGrpSpPr>
        <p:grpSpPr>
          <a:xfrm>
            <a:off x="5421994" y="9824342"/>
            <a:ext cx="6922405" cy="786495"/>
            <a:chOff x="154235" y="85986"/>
            <a:chExt cx="6217554" cy="786495"/>
          </a:xfrm>
        </p:grpSpPr>
        <p:sp>
          <p:nvSpPr>
            <p:cNvPr id="12" name="Rectangle 11">
              <a:extLst>
                <a:ext uri="{FF2B5EF4-FFF2-40B4-BE49-F238E27FC236}">
                  <a16:creationId xmlns:a16="http://schemas.microsoft.com/office/drawing/2014/main" id="{CE2BF29C-9DB8-04BC-0FED-FC70E27C220D}"/>
                </a:ext>
              </a:extLst>
            </p:cNvPr>
            <p:cNvSpPr/>
            <p:nvPr/>
          </p:nvSpPr>
          <p:spPr>
            <a:xfrm>
              <a:off x="154235" y="85986"/>
              <a:ext cx="6217554" cy="7864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Generative AI will result in self-service semantic models having more complex DAX code</a:t>
              </a:r>
              <a:endParaRPr lang="en-GB" sz="2000" b="1">
                <a:solidFill>
                  <a:srgbClr val="F6F6F6"/>
                </a:solidFill>
                <a:latin typeface="Ubuntu" panose="020B0504030602030204" pitchFamily="34" charset="0"/>
              </a:endParaRPr>
            </a:p>
          </p:txBody>
        </p:sp>
        <p:pic>
          <p:nvPicPr>
            <p:cNvPr id="13" name="Graphic 12" descr="Bug under magnifying glass with solid fill">
              <a:extLst>
                <a:ext uri="{FF2B5EF4-FFF2-40B4-BE49-F238E27FC236}">
                  <a16:creationId xmlns:a16="http://schemas.microsoft.com/office/drawing/2014/main" id="{ABEEE8CE-9284-B808-0F3E-0DF3B2C49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p:blipFill>
          <p:spPr>
            <a:xfrm>
              <a:off x="250083" y="200506"/>
              <a:ext cx="557454" cy="557454"/>
            </a:xfrm>
            <a:prstGeom prst="rect">
              <a:avLst/>
            </a:prstGeom>
          </p:spPr>
        </p:pic>
      </p:grpSp>
      <p:grpSp>
        <p:nvGrpSpPr>
          <p:cNvPr id="14" name="Group 13">
            <a:extLst>
              <a:ext uri="{FF2B5EF4-FFF2-40B4-BE49-F238E27FC236}">
                <a16:creationId xmlns:a16="http://schemas.microsoft.com/office/drawing/2014/main" id="{EE1FF8FF-510B-0C6B-FBDA-07D883EF1E9D}"/>
              </a:ext>
            </a:extLst>
          </p:cNvPr>
          <p:cNvGrpSpPr/>
          <p:nvPr/>
        </p:nvGrpSpPr>
        <p:grpSpPr>
          <a:xfrm>
            <a:off x="-1035954" y="10814302"/>
            <a:ext cx="6217554" cy="786495"/>
            <a:chOff x="154235" y="85986"/>
            <a:chExt cx="6217554" cy="786495"/>
          </a:xfrm>
        </p:grpSpPr>
        <p:sp>
          <p:nvSpPr>
            <p:cNvPr id="15" name="Rectangle 14">
              <a:extLst>
                <a:ext uri="{FF2B5EF4-FFF2-40B4-BE49-F238E27FC236}">
                  <a16:creationId xmlns:a16="http://schemas.microsoft.com/office/drawing/2014/main" id="{A7D0E50A-38A3-9E8E-0FB4-68E582827D88}"/>
                </a:ext>
              </a:extLst>
            </p:cNvPr>
            <p:cNvSpPr/>
            <p:nvPr/>
          </p:nvSpPr>
          <p:spPr>
            <a:xfrm>
              <a:off x="154235" y="85986"/>
              <a:ext cx="6217554" cy="7864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Many Fabric items generate semantic models automatically in the service</a:t>
              </a:r>
              <a:endParaRPr lang="en-GB" sz="2000" b="1">
                <a:solidFill>
                  <a:srgbClr val="F6F6F6"/>
                </a:solidFill>
                <a:latin typeface="Ubuntu" panose="020B0504030602030204" pitchFamily="34" charset="0"/>
              </a:endParaRPr>
            </a:p>
          </p:txBody>
        </p:sp>
        <p:pic>
          <p:nvPicPr>
            <p:cNvPr id="16" name="Graphic 15" descr="Database with solid fill">
              <a:extLst>
                <a:ext uri="{FF2B5EF4-FFF2-40B4-BE49-F238E27FC236}">
                  <a16:creationId xmlns:a16="http://schemas.microsoft.com/office/drawing/2014/main" id="{064737DC-BA59-CD80-A9E5-4EA8BEEC92D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298458" y="267931"/>
              <a:ext cx="460705" cy="460705"/>
            </a:xfrm>
            <a:prstGeom prst="rect">
              <a:avLst/>
            </a:prstGeom>
          </p:spPr>
        </p:pic>
      </p:grpSp>
      <p:grpSp>
        <p:nvGrpSpPr>
          <p:cNvPr id="17" name="Group 16">
            <a:extLst>
              <a:ext uri="{FF2B5EF4-FFF2-40B4-BE49-F238E27FC236}">
                <a16:creationId xmlns:a16="http://schemas.microsoft.com/office/drawing/2014/main" id="{79319775-B42F-CB60-A038-8F57A61EAC88}"/>
              </a:ext>
            </a:extLst>
          </p:cNvPr>
          <p:cNvGrpSpPr/>
          <p:nvPr/>
        </p:nvGrpSpPr>
        <p:grpSpPr>
          <a:xfrm>
            <a:off x="5421995" y="10814302"/>
            <a:ext cx="6922404" cy="786495"/>
            <a:chOff x="154235" y="85986"/>
            <a:chExt cx="6217554" cy="786495"/>
          </a:xfrm>
        </p:grpSpPr>
        <p:sp>
          <p:nvSpPr>
            <p:cNvPr id="18" name="Rectangle 17">
              <a:extLst>
                <a:ext uri="{FF2B5EF4-FFF2-40B4-BE49-F238E27FC236}">
                  <a16:creationId xmlns:a16="http://schemas.microsoft.com/office/drawing/2014/main" id="{748F4563-62AF-B3DD-EA9E-FE823A299AD8}"/>
                </a:ext>
              </a:extLst>
            </p:cNvPr>
            <p:cNvSpPr/>
            <p:nvPr/>
          </p:nvSpPr>
          <p:spPr>
            <a:xfrm>
              <a:off x="154235" y="85986"/>
              <a:ext cx="6217554" cy="7864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Direct Lake datasets will result in more semantic models created on OneLake sources </a:t>
              </a:r>
              <a:endParaRPr lang="en-GB" sz="2000" b="1">
                <a:solidFill>
                  <a:srgbClr val="F6F6F6"/>
                </a:solidFill>
                <a:latin typeface="Ubuntu" panose="020B0504030602030204" pitchFamily="34" charset="0"/>
              </a:endParaRPr>
            </a:p>
          </p:txBody>
        </p:sp>
        <p:pic>
          <p:nvPicPr>
            <p:cNvPr id="19" name="Graphic 18" descr="Wave with solid fill">
              <a:extLst>
                <a:ext uri="{FF2B5EF4-FFF2-40B4-BE49-F238E27FC236}">
                  <a16:creationId xmlns:a16="http://schemas.microsoft.com/office/drawing/2014/main" id="{56014FCC-A18F-E92E-CDFC-5116BF504CF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p:blipFill>
          <p:spPr>
            <a:xfrm>
              <a:off x="250083" y="200506"/>
              <a:ext cx="557454" cy="557454"/>
            </a:xfrm>
            <a:prstGeom prst="rect">
              <a:avLst/>
            </a:prstGeom>
          </p:spPr>
        </p:pic>
      </p:grpSp>
    </p:spTree>
    <p:extLst>
      <p:ext uri="{BB962C8B-B14F-4D97-AF65-F5344CB8AC3E}">
        <p14:creationId xmlns:p14="http://schemas.microsoft.com/office/powerpoint/2010/main" val="4266718874"/>
      </p:ext>
    </p:extLst>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B429CF-1E5B-F42A-A729-15224EA4A99D}"/>
              </a:ext>
            </a:extLst>
          </p:cNvPr>
          <p:cNvSpPr/>
          <p:nvPr/>
        </p:nvSpPr>
        <p:spPr>
          <a:xfrm>
            <a:off x="-761999" y="-1159099"/>
            <a:ext cx="14507028" cy="8017099"/>
          </a:xfrm>
          <a:prstGeom prst="rect">
            <a:avLst/>
          </a:prstGeom>
          <a:solidFill>
            <a:srgbClr val="F6F6F6"/>
          </a:solidFill>
          <a:ln w="38100">
            <a:solidFill>
              <a:srgbClr val="0076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Placeholder 6">
            <a:extLst>
              <a:ext uri="{FF2B5EF4-FFF2-40B4-BE49-F238E27FC236}">
                <a16:creationId xmlns:a16="http://schemas.microsoft.com/office/drawing/2014/main" id="{22235A9F-7C48-2290-36E0-13D9F0E87B2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427" b="-6855"/>
          <a:stretch/>
        </p:blipFill>
        <p:spPr>
          <a:xfrm>
            <a:off x="12630233" y="5744286"/>
            <a:ext cx="893637" cy="976532"/>
          </a:xfrm>
          <a:prstGeom prst="rect">
            <a:avLst/>
          </a:prstGeom>
        </p:spPr>
      </p:pic>
      <p:grpSp>
        <p:nvGrpSpPr>
          <p:cNvPr id="21" name="Group 20">
            <a:extLst>
              <a:ext uri="{FF2B5EF4-FFF2-40B4-BE49-F238E27FC236}">
                <a16:creationId xmlns:a16="http://schemas.microsoft.com/office/drawing/2014/main" id="{926FAC17-268C-FBA2-E6BC-8C8A7DCBFF0E}"/>
              </a:ext>
            </a:extLst>
          </p:cNvPr>
          <p:cNvGrpSpPr/>
          <p:nvPr/>
        </p:nvGrpSpPr>
        <p:grpSpPr>
          <a:xfrm>
            <a:off x="-493465" y="255017"/>
            <a:ext cx="4366531" cy="649995"/>
            <a:chOff x="154235" y="154236"/>
            <a:chExt cx="4366531" cy="649995"/>
          </a:xfrm>
        </p:grpSpPr>
        <p:sp>
          <p:nvSpPr>
            <p:cNvPr id="17" name="Rectangle 16">
              <a:extLst>
                <a:ext uri="{FF2B5EF4-FFF2-40B4-BE49-F238E27FC236}">
                  <a16:creationId xmlns:a16="http://schemas.microsoft.com/office/drawing/2014/main" id="{80F56658-83D8-30EF-A93D-702FCBD2FE5B}"/>
                </a:ext>
              </a:extLst>
            </p:cNvPr>
            <p:cNvSpPr/>
            <p:nvPr/>
          </p:nvSpPr>
          <p:spPr>
            <a:xfrm>
              <a:off x="154235" y="154236"/>
              <a:ext cx="4366531" cy="6499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Enhance productivity</a:t>
              </a:r>
              <a:endParaRPr lang="en-GB" sz="2000" b="1">
                <a:solidFill>
                  <a:srgbClr val="F6F6F6"/>
                </a:solidFill>
                <a:latin typeface="Ubuntu" panose="020B0504030602030204" pitchFamily="34" charset="0"/>
              </a:endParaRPr>
            </a:p>
          </p:txBody>
        </p:sp>
        <p:pic>
          <p:nvPicPr>
            <p:cNvPr id="20" name="Graphic 19" descr="Tools with solid fill">
              <a:extLst>
                <a:ext uri="{FF2B5EF4-FFF2-40B4-BE49-F238E27FC236}">
                  <a16:creationId xmlns:a16="http://schemas.microsoft.com/office/drawing/2014/main" id="{8D6F4681-A6C1-4334-59A1-7F1D39E857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19399" y="269822"/>
              <a:ext cx="418823" cy="418823"/>
            </a:xfrm>
            <a:prstGeom prst="rect">
              <a:avLst/>
            </a:prstGeom>
          </p:spPr>
        </p:pic>
      </p:grpSp>
      <p:grpSp>
        <p:nvGrpSpPr>
          <p:cNvPr id="22" name="Group 21">
            <a:extLst>
              <a:ext uri="{FF2B5EF4-FFF2-40B4-BE49-F238E27FC236}">
                <a16:creationId xmlns:a16="http://schemas.microsoft.com/office/drawing/2014/main" id="{01AF798F-D574-695C-AE31-827385454E6D}"/>
              </a:ext>
            </a:extLst>
          </p:cNvPr>
          <p:cNvGrpSpPr/>
          <p:nvPr/>
        </p:nvGrpSpPr>
        <p:grpSpPr>
          <a:xfrm>
            <a:off x="4353255" y="255017"/>
            <a:ext cx="4366531" cy="649995"/>
            <a:chOff x="154235" y="154236"/>
            <a:chExt cx="4366531" cy="649995"/>
          </a:xfrm>
        </p:grpSpPr>
        <p:sp>
          <p:nvSpPr>
            <p:cNvPr id="23" name="Rectangle 22">
              <a:extLst>
                <a:ext uri="{FF2B5EF4-FFF2-40B4-BE49-F238E27FC236}">
                  <a16:creationId xmlns:a16="http://schemas.microsoft.com/office/drawing/2014/main" id="{363A0796-636F-9E3A-03D2-828F714EA156}"/>
                </a:ext>
              </a:extLst>
            </p:cNvPr>
            <p:cNvSpPr/>
            <p:nvPr/>
          </p:nvSpPr>
          <p:spPr>
            <a:xfrm>
              <a:off x="154235" y="154236"/>
              <a:ext cx="4366531" cy="6499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Improve data models</a:t>
              </a:r>
              <a:endParaRPr lang="en-GB" sz="2000" b="1">
                <a:solidFill>
                  <a:srgbClr val="F6F6F6"/>
                </a:solidFill>
                <a:latin typeface="Ubuntu" panose="020B0504030602030204" pitchFamily="34" charset="0"/>
              </a:endParaRPr>
            </a:p>
          </p:txBody>
        </p:sp>
        <p:pic>
          <p:nvPicPr>
            <p:cNvPr id="24" name="Graphic 23" descr="Clipboard Checked with solid fill">
              <a:extLst>
                <a:ext uri="{FF2B5EF4-FFF2-40B4-BE49-F238E27FC236}">
                  <a16:creationId xmlns:a16="http://schemas.microsoft.com/office/drawing/2014/main" id="{3D9E54C2-C130-943E-3360-64A1670AAB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83710" y="234133"/>
              <a:ext cx="460705" cy="460705"/>
            </a:xfrm>
            <a:prstGeom prst="rect">
              <a:avLst/>
            </a:prstGeom>
          </p:spPr>
        </p:pic>
      </p:grpSp>
      <p:sp>
        <p:nvSpPr>
          <p:cNvPr id="7" name="Rectangle: Rounded Corners 6">
            <a:extLst>
              <a:ext uri="{FF2B5EF4-FFF2-40B4-BE49-F238E27FC236}">
                <a16:creationId xmlns:a16="http://schemas.microsoft.com/office/drawing/2014/main" id="{0F4A51B3-FB41-26B8-9C4B-E76B3A80936B}"/>
              </a:ext>
            </a:extLst>
          </p:cNvPr>
          <p:cNvSpPr/>
          <p:nvPr/>
        </p:nvSpPr>
        <p:spPr>
          <a:xfrm>
            <a:off x="4353255" y="1179712"/>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8" name="Graphic 11" descr="Warning with solid fill">
            <a:extLst>
              <a:ext uri="{FF2B5EF4-FFF2-40B4-BE49-F238E27FC236}">
                <a16:creationId xmlns:a16="http://schemas.microsoft.com/office/drawing/2014/main" id="{823E2071-8EB3-81F0-36DC-DD047B8AC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509817" y="1330270"/>
            <a:ext cx="395644" cy="395644"/>
          </a:xfrm>
          <a:prstGeom prst="rect">
            <a:avLst/>
          </a:prstGeom>
        </p:spPr>
      </p:pic>
      <p:sp>
        <p:nvSpPr>
          <p:cNvPr id="26" name="TextBox 25">
            <a:extLst>
              <a:ext uri="{FF2B5EF4-FFF2-40B4-BE49-F238E27FC236}">
                <a16:creationId xmlns:a16="http://schemas.microsoft.com/office/drawing/2014/main" id="{121BF0C4-739F-A11E-22CF-739ADFE684DA}"/>
              </a:ext>
            </a:extLst>
          </p:cNvPr>
          <p:cNvSpPr txBox="1"/>
          <p:nvPr/>
        </p:nvSpPr>
        <p:spPr>
          <a:xfrm>
            <a:off x="5120055" y="1167068"/>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Detect errors and warnings*</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Messages alert to model issues so you can find</a:t>
            </a:r>
            <a:b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br>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and fix them before you deploy the model</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Rounded Corners 14">
            <a:extLst>
              <a:ext uri="{FF2B5EF4-FFF2-40B4-BE49-F238E27FC236}">
                <a16:creationId xmlns:a16="http://schemas.microsoft.com/office/drawing/2014/main" id="{3A9826A8-DE8C-AEE6-C26F-AB4CE53A7086}"/>
              </a:ext>
            </a:extLst>
          </p:cNvPr>
          <p:cNvSpPr/>
          <p:nvPr/>
        </p:nvSpPr>
        <p:spPr>
          <a:xfrm>
            <a:off x="9142825" y="1181195"/>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6" name="Graphic 15" descr="Cmd Terminal with solid fill">
            <a:extLst>
              <a:ext uri="{FF2B5EF4-FFF2-40B4-BE49-F238E27FC236}">
                <a16:creationId xmlns:a16="http://schemas.microsoft.com/office/drawing/2014/main" id="{1626FDCA-3F81-E0F6-3226-A64F445C77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257845" y="1296215"/>
            <a:ext cx="478730" cy="478730"/>
          </a:xfrm>
          <a:prstGeom prst="rect">
            <a:avLst/>
          </a:prstGeom>
        </p:spPr>
      </p:pic>
      <p:sp>
        <p:nvSpPr>
          <p:cNvPr id="27" name="TextBox 26">
            <a:extLst>
              <a:ext uri="{FF2B5EF4-FFF2-40B4-BE49-F238E27FC236}">
                <a16:creationId xmlns:a16="http://schemas.microsoft.com/office/drawing/2014/main" id="{CDE55FD2-8263-BDFC-3179-309F7067290E}"/>
              </a:ext>
            </a:extLst>
          </p:cNvPr>
          <p:cNvSpPr txBox="1"/>
          <p:nvPr/>
        </p:nvSpPr>
        <p:spPr>
          <a:xfrm>
            <a:off x="9909625" y="1167068"/>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Automate testing</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Use the command-line interface to run C# scripts to evaluate DAX queries against known baselines</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8" name="Group 27">
            <a:extLst>
              <a:ext uri="{FF2B5EF4-FFF2-40B4-BE49-F238E27FC236}">
                <a16:creationId xmlns:a16="http://schemas.microsoft.com/office/drawing/2014/main" id="{B40A1BDB-BBE0-2960-A185-B8C6F07DBF17}"/>
              </a:ext>
            </a:extLst>
          </p:cNvPr>
          <p:cNvGrpSpPr/>
          <p:nvPr/>
        </p:nvGrpSpPr>
        <p:grpSpPr>
          <a:xfrm>
            <a:off x="9142825" y="255017"/>
            <a:ext cx="4366531" cy="649995"/>
            <a:chOff x="154235" y="154236"/>
            <a:chExt cx="4366531" cy="649995"/>
          </a:xfrm>
        </p:grpSpPr>
        <p:sp>
          <p:nvSpPr>
            <p:cNvPr id="29" name="Rectangle 28">
              <a:extLst>
                <a:ext uri="{FF2B5EF4-FFF2-40B4-BE49-F238E27FC236}">
                  <a16:creationId xmlns:a16="http://schemas.microsoft.com/office/drawing/2014/main" id="{5F6E68D7-D795-D818-E6FE-F323D7FDB86D}"/>
                </a:ext>
              </a:extLst>
            </p:cNvPr>
            <p:cNvSpPr/>
            <p:nvPr/>
          </p:nvSpPr>
          <p:spPr>
            <a:xfrm>
              <a:off x="154235" y="154236"/>
              <a:ext cx="4366531" cy="6499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Scale enterprise models</a:t>
              </a:r>
              <a:endParaRPr lang="en-GB" sz="2000" b="1">
                <a:solidFill>
                  <a:srgbClr val="F6F6F6"/>
                </a:solidFill>
                <a:latin typeface="Ubuntu" panose="020B0504030602030204" pitchFamily="34" charset="0"/>
              </a:endParaRPr>
            </a:p>
          </p:txBody>
        </p:sp>
        <p:pic>
          <p:nvPicPr>
            <p:cNvPr id="30" name="Graphic 29" descr="Exponential Graph with solid fill">
              <a:extLst>
                <a:ext uri="{FF2B5EF4-FFF2-40B4-BE49-F238E27FC236}">
                  <a16:creationId xmlns:a16="http://schemas.microsoft.com/office/drawing/2014/main" id="{C4469FE0-0DB9-3CA9-9A15-9EDE37645C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19399" y="269822"/>
              <a:ext cx="418823" cy="418823"/>
            </a:xfrm>
            <a:prstGeom prst="rect">
              <a:avLst/>
            </a:prstGeom>
          </p:spPr>
        </p:pic>
      </p:grpSp>
      <p:sp>
        <p:nvSpPr>
          <p:cNvPr id="3" name="Rectangle: Rounded Corners 2">
            <a:extLst>
              <a:ext uri="{FF2B5EF4-FFF2-40B4-BE49-F238E27FC236}">
                <a16:creationId xmlns:a16="http://schemas.microsoft.com/office/drawing/2014/main" id="{F42F65B1-D8D4-7386-C0CE-92B1C754928E}"/>
              </a:ext>
            </a:extLst>
          </p:cNvPr>
          <p:cNvSpPr/>
          <p:nvPr/>
        </p:nvSpPr>
        <p:spPr>
          <a:xfrm>
            <a:off x="4353255" y="2261969"/>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4" name="Graphic 11">
            <a:extLst>
              <a:ext uri="{FF2B5EF4-FFF2-40B4-BE49-F238E27FC236}">
                <a16:creationId xmlns:a16="http://schemas.microsoft.com/office/drawing/2014/main" id="{CFB8D19C-F58B-1897-6AC3-6F919B1C06B0}"/>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490034" y="2397881"/>
            <a:ext cx="435209" cy="435209"/>
          </a:xfrm>
          <a:prstGeom prst="rect">
            <a:avLst/>
          </a:prstGeom>
        </p:spPr>
      </p:pic>
      <p:pic>
        <p:nvPicPr>
          <p:cNvPr id="5" name="Graphic 11" descr="Hierarchy with solid fill">
            <a:extLst>
              <a:ext uri="{FF2B5EF4-FFF2-40B4-BE49-F238E27FC236}">
                <a16:creationId xmlns:a16="http://schemas.microsoft.com/office/drawing/2014/main" id="{39566979-88BF-937E-7B31-D9A375C635A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4544150" y="2451381"/>
            <a:ext cx="326978" cy="326978"/>
          </a:xfrm>
          <a:prstGeom prst="rect">
            <a:avLst/>
          </a:prstGeom>
        </p:spPr>
      </p:pic>
      <p:sp>
        <p:nvSpPr>
          <p:cNvPr id="31" name="TextBox 30">
            <a:extLst>
              <a:ext uri="{FF2B5EF4-FFF2-40B4-BE49-F238E27FC236}">
                <a16:creationId xmlns:a16="http://schemas.microsoft.com/office/drawing/2014/main" id="{59E41E89-5AEE-FB3C-95BF-48A3A6059785}"/>
              </a:ext>
            </a:extLst>
          </p:cNvPr>
          <p:cNvSpPr txBox="1"/>
          <p:nvPr/>
        </p:nvSpPr>
        <p:spPr>
          <a:xfrm>
            <a:off x="5120055" y="2245538"/>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Scan for best practice issues</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Use the Best Practice Analyzer to automatically scan for and flag best practice rule violations</a:t>
            </a:r>
            <a:endParaRPr lang="en-GB"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Rectangle: Rounded Corners 35">
            <a:extLst>
              <a:ext uri="{FF2B5EF4-FFF2-40B4-BE49-F238E27FC236}">
                <a16:creationId xmlns:a16="http://schemas.microsoft.com/office/drawing/2014/main" id="{EB1324CA-D8DA-9C70-ABC7-A6C4095A0F3E}"/>
              </a:ext>
            </a:extLst>
          </p:cNvPr>
          <p:cNvSpPr/>
          <p:nvPr/>
        </p:nvSpPr>
        <p:spPr>
          <a:xfrm>
            <a:off x="9142824" y="2259665"/>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37" name="Graphic 36" descr="Cmd Terminal with solid fill">
            <a:extLst>
              <a:ext uri="{FF2B5EF4-FFF2-40B4-BE49-F238E27FC236}">
                <a16:creationId xmlns:a16="http://schemas.microsoft.com/office/drawing/2014/main" id="{49B0C596-F905-110E-88D6-C875C87A746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257844" y="2374685"/>
            <a:ext cx="478730" cy="478730"/>
          </a:xfrm>
          <a:prstGeom prst="rect">
            <a:avLst/>
          </a:prstGeom>
        </p:spPr>
      </p:pic>
      <p:sp>
        <p:nvSpPr>
          <p:cNvPr id="35" name="TextBox 34">
            <a:extLst>
              <a:ext uri="{FF2B5EF4-FFF2-40B4-BE49-F238E27FC236}">
                <a16:creationId xmlns:a16="http://schemas.microsoft.com/office/drawing/2014/main" id="{F90DFDF6-E11B-F45C-CF27-75986DD4B443}"/>
              </a:ext>
            </a:extLst>
          </p:cNvPr>
          <p:cNvSpPr txBox="1"/>
          <p:nvPr/>
        </p:nvSpPr>
        <p:spPr>
          <a:xfrm>
            <a:off x="9909624" y="2245538"/>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Automate deployment</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Use the command-line interface to deploy models using the XMLA read/write endpoint</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Rounded Corners 42">
            <a:extLst>
              <a:ext uri="{FF2B5EF4-FFF2-40B4-BE49-F238E27FC236}">
                <a16:creationId xmlns:a16="http://schemas.microsoft.com/office/drawing/2014/main" id="{708E0CCC-CE74-4E32-96E2-5C0CFE23E663}"/>
              </a:ext>
            </a:extLst>
          </p:cNvPr>
          <p:cNvSpPr/>
          <p:nvPr/>
        </p:nvSpPr>
        <p:spPr>
          <a:xfrm>
            <a:off x="-493465" y="1179712"/>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44" name="Graphic 11" descr="Plugged Unplugged with solid fill">
            <a:extLst>
              <a:ext uri="{FF2B5EF4-FFF2-40B4-BE49-F238E27FC236}">
                <a16:creationId xmlns:a16="http://schemas.microsoft.com/office/drawing/2014/main" id="{24F5C191-C8F8-C3C5-4EC0-7B8F409149F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356685" y="1325002"/>
            <a:ext cx="435208" cy="435208"/>
          </a:xfrm>
          <a:prstGeom prst="rect">
            <a:avLst/>
          </a:prstGeom>
        </p:spPr>
      </p:pic>
      <p:sp>
        <p:nvSpPr>
          <p:cNvPr id="42" name="TextBox 41">
            <a:extLst>
              <a:ext uri="{FF2B5EF4-FFF2-40B4-BE49-F238E27FC236}">
                <a16:creationId xmlns:a16="http://schemas.microsoft.com/office/drawing/2014/main" id="{6433028F-7FA3-2AE6-E892-2BD379A940E4}"/>
              </a:ext>
            </a:extLst>
          </p:cNvPr>
          <p:cNvSpPr txBox="1"/>
          <p:nvPr/>
        </p:nvSpPr>
        <p:spPr>
          <a:xfrm>
            <a:off x="273335" y="1167068"/>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Work asynchronously offline</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Make and test changes before writing them to the model so you don’t wait to see the result</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Rounded Corners 47">
            <a:extLst>
              <a:ext uri="{FF2B5EF4-FFF2-40B4-BE49-F238E27FC236}">
                <a16:creationId xmlns:a16="http://schemas.microsoft.com/office/drawing/2014/main" id="{A594EAA3-C351-F543-75B2-B11412214441}"/>
              </a:ext>
            </a:extLst>
          </p:cNvPr>
          <p:cNvSpPr/>
          <p:nvPr/>
        </p:nvSpPr>
        <p:spPr>
          <a:xfrm>
            <a:off x="9139406" y="3369291"/>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49" name="Graphic 48" descr="Transfer with solid fill">
            <a:extLst>
              <a:ext uri="{FF2B5EF4-FFF2-40B4-BE49-F238E27FC236}">
                <a16:creationId xmlns:a16="http://schemas.microsoft.com/office/drawing/2014/main" id="{6F818542-C40E-8D08-4205-0DA9B78F53E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54426" y="3484311"/>
            <a:ext cx="478730" cy="478730"/>
          </a:xfrm>
          <a:prstGeom prst="rect">
            <a:avLst/>
          </a:prstGeom>
        </p:spPr>
      </p:pic>
      <p:sp>
        <p:nvSpPr>
          <p:cNvPr id="47" name="TextBox 46">
            <a:extLst>
              <a:ext uri="{FF2B5EF4-FFF2-40B4-BE49-F238E27FC236}">
                <a16:creationId xmlns:a16="http://schemas.microsoft.com/office/drawing/2014/main" id="{958C1DC8-38B9-B84F-FFAF-E7FEC6B769BF}"/>
              </a:ext>
            </a:extLst>
          </p:cNvPr>
          <p:cNvSpPr txBox="1"/>
          <p:nvPr/>
        </p:nvSpPr>
        <p:spPr>
          <a:xfrm>
            <a:off x="9906206" y="3355164"/>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Set up and use source control</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Save, manage and deploy model metadata in formats like TMDL to track object-level changes</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6CFFB784-A9B0-011B-9678-9DE7F67AAE29}"/>
              </a:ext>
            </a:extLst>
          </p:cNvPr>
          <p:cNvSpPr txBox="1"/>
          <p:nvPr/>
        </p:nvSpPr>
        <p:spPr>
          <a:xfrm>
            <a:off x="-619125" y="-1021523"/>
            <a:ext cx="14182212" cy="646331"/>
          </a:xfrm>
          <a:prstGeom prst="rect">
            <a:avLst/>
          </a:prstGeom>
          <a:noFill/>
        </p:spPr>
        <p:txBody>
          <a:bodyPr wrap="square" rtlCol="0">
            <a:spAutoFit/>
          </a:bodyPr>
          <a:lstStyle/>
          <a:p>
            <a:r>
              <a:rPr lang="en-US" sz="3600">
                <a:solidFill>
                  <a:srgbClr val="00766E"/>
                </a:solidFill>
                <a:latin typeface="Ubuntu" panose="020B0504030602030204" pitchFamily="34" charset="0"/>
              </a:rPr>
              <a:t>Tabular Editor helps you make better models, faster</a:t>
            </a:r>
            <a:endParaRPr lang="en-GB" sz="3600">
              <a:solidFill>
                <a:srgbClr val="00766E"/>
              </a:solidFill>
              <a:latin typeface="Ubuntu" panose="020B0504030602030204" pitchFamily="34" charset="0"/>
            </a:endParaRPr>
          </a:p>
        </p:txBody>
      </p:sp>
      <p:sp>
        <p:nvSpPr>
          <p:cNvPr id="54" name="Rectangle: Rounded Corners 53">
            <a:extLst>
              <a:ext uri="{FF2B5EF4-FFF2-40B4-BE49-F238E27FC236}">
                <a16:creationId xmlns:a16="http://schemas.microsoft.com/office/drawing/2014/main" id="{EDCA6D2D-B037-32B1-AAAB-B79106E09260}"/>
              </a:ext>
            </a:extLst>
          </p:cNvPr>
          <p:cNvSpPr/>
          <p:nvPr/>
        </p:nvSpPr>
        <p:spPr>
          <a:xfrm>
            <a:off x="-493465" y="2258182"/>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55" name="Graphic 11" descr="Flowchart with solid fill">
            <a:extLst>
              <a:ext uri="{FF2B5EF4-FFF2-40B4-BE49-F238E27FC236}">
                <a16:creationId xmlns:a16="http://schemas.microsoft.com/office/drawing/2014/main" id="{DE21906A-21FC-4B28-AA7B-BFBE10BE0B2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356685" y="2388958"/>
            <a:ext cx="435208" cy="435208"/>
          </a:xfrm>
          <a:prstGeom prst="rect">
            <a:avLst/>
          </a:prstGeom>
        </p:spPr>
      </p:pic>
      <p:sp>
        <p:nvSpPr>
          <p:cNvPr id="53" name="TextBox 52">
            <a:extLst>
              <a:ext uri="{FF2B5EF4-FFF2-40B4-BE49-F238E27FC236}">
                <a16:creationId xmlns:a16="http://schemas.microsoft.com/office/drawing/2014/main" id="{E3417F3E-18E9-5278-C6AB-89C03F2F3461}"/>
              </a:ext>
            </a:extLst>
          </p:cNvPr>
          <p:cNvSpPr txBox="1"/>
          <p:nvPr/>
        </p:nvSpPr>
        <p:spPr>
          <a:xfrm>
            <a:off x="273335" y="2245538"/>
            <a:ext cx="359973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B4244"/>
                </a:solidFill>
                <a:effectLst/>
                <a:uLnTx/>
                <a:uFillTx/>
                <a:latin typeface="Open Sans" panose="020B0606030504020204" pitchFamily="34" charset="0"/>
                <a:ea typeface="Open Sans" panose="020B0606030504020204" pitchFamily="34" charset="0"/>
                <a:cs typeface="Open Sans" panose="020B0606030504020204" pitchFamily="34" charset="0"/>
              </a:rPr>
              <a:t>Change many things at once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3B4244">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rPr>
              <a:t>Batch tasks with the TOM Explorer or edit multiple DAX objects at once by using DAX scripts</a:t>
            </a:r>
            <a:endParaRPr kumimoji="0" lang="en-GB" sz="1800" b="0" i="1" u="none" strike="noStrike" kern="1200" cap="none" spc="0" normalizeH="0" baseline="0" noProof="0">
              <a:ln>
                <a:noFill/>
              </a:ln>
              <a:solidFill>
                <a:srgbClr val="3B4244">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Rounded Corners 58">
            <a:extLst>
              <a:ext uri="{FF2B5EF4-FFF2-40B4-BE49-F238E27FC236}">
                <a16:creationId xmlns:a16="http://schemas.microsoft.com/office/drawing/2014/main" id="{5A2005DF-2B3F-A9E0-9CF9-6D9ABDBD93CD}"/>
              </a:ext>
            </a:extLst>
          </p:cNvPr>
          <p:cNvSpPr/>
          <p:nvPr/>
        </p:nvSpPr>
        <p:spPr>
          <a:xfrm>
            <a:off x="-493465" y="4468421"/>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Calibri" panose="020F0502020204030204"/>
                <a:ea typeface="+mn-ea"/>
                <a:cs typeface="+mn-cs"/>
              </a:rPr>
              <a:t>DAX</a:t>
            </a:r>
            <a:endParaRPr kumimoji="0" lang="en-GB" sz="1800" b="1"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380487B9-0196-5EBA-D970-B9611293682F}"/>
              </a:ext>
            </a:extLst>
          </p:cNvPr>
          <p:cNvSpPr txBox="1"/>
          <p:nvPr/>
        </p:nvSpPr>
        <p:spPr>
          <a:xfrm>
            <a:off x="273335" y="4455777"/>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Write better DAX, faster*</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Code assistance features guide you when writing DAX to save time and avoid mistakes</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Rectangle: Rounded Corners 63">
            <a:extLst>
              <a:ext uri="{FF2B5EF4-FFF2-40B4-BE49-F238E27FC236}">
                <a16:creationId xmlns:a16="http://schemas.microsoft.com/office/drawing/2014/main" id="{6CB89DC3-E81D-9C73-572C-1400CB969F86}"/>
              </a:ext>
            </a:extLst>
          </p:cNvPr>
          <p:cNvSpPr/>
          <p:nvPr/>
        </p:nvSpPr>
        <p:spPr>
          <a:xfrm>
            <a:off x="-493465" y="5564769"/>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65" name="Graphic 11" descr="Robot Hand with solid fill">
            <a:extLst>
              <a:ext uri="{FF2B5EF4-FFF2-40B4-BE49-F238E27FC236}">
                <a16:creationId xmlns:a16="http://schemas.microsoft.com/office/drawing/2014/main" id="{F1F523C8-7CED-74D5-0059-20569856600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336903" y="5715327"/>
            <a:ext cx="395644" cy="395644"/>
          </a:xfrm>
          <a:prstGeom prst="rect">
            <a:avLst/>
          </a:prstGeom>
        </p:spPr>
      </p:pic>
      <p:sp>
        <p:nvSpPr>
          <p:cNvPr id="63" name="TextBox 62">
            <a:extLst>
              <a:ext uri="{FF2B5EF4-FFF2-40B4-BE49-F238E27FC236}">
                <a16:creationId xmlns:a16="http://schemas.microsoft.com/office/drawing/2014/main" id="{982ECCD2-1C60-37B3-C1D9-0222B26F781C}"/>
              </a:ext>
            </a:extLst>
          </p:cNvPr>
          <p:cNvSpPr txBox="1"/>
          <p:nvPr/>
        </p:nvSpPr>
        <p:spPr>
          <a:xfrm>
            <a:off x="273335" y="5552125"/>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Automate development</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Use C# scripts and macros to streamline or fully automate repetitive, multi-step tasks</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9" name="Rectangle: Rounded Corners 68">
            <a:extLst>
              <a:ext uri="{FF2B5EF4-FFF2-40B4-BE49-F238E27FC236}">
                <a16:creationId xmlns:a16="http://schemas.microsoft.com/office/drawing/2014/main" id="{23E44F7E-DFB7-AB69-D071-EF9409815EC6}"/>
              </a:ext>
            </a:extLst>
          </p:cNvPr>
          <p:cNvSpPr/>
          <p:nvPr/>
        </p:nvSpPr>
        <p:spPr>
          <a:xfrm>
            <a:off x="9142824" y="4469904"/>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70" name="Graphic 69" descr="Remote work with solid fill">
            <a:extLst>
              <a:ext uri="{FF2B5EF4-FFF2-40B4-BE49-F238E27FC236}">
                <a16:creationId xmlns:a16="http://schemas.microsoft.com/office/drawing/2014/main" id="{CB1449BA-6476-973F-5FB4-B762C70AEB2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9286872" y="4599438"/>
            <a:ext cx="478730" cy="478730"/>
          </a:xfrm>
          <a:prstGeom prst="rect">
            <a:avLst/>
          </a:prstGeom>
        </p:spPr>
      </p:pic>
      <p:sp>
        <p:nvSpPr>
          <p:cNvPr id="68" name="TextBox 67">
            <a:extLst>
              <a:ext uri="{FF2B5EF4-FFF2-40B4-BE49-F238E27FC236}">
                <a16:creationId xmlns:a16="http://schemas.microsoft.com/office/drawing/2014/main" id="{1CA8C379-0F1F-9018-5201-AE059DD55AD2}"/>
              </a:ext>
            </a:extLst>
          </p:cNvPr>
          <p:cNvSpPr txBox="1"/>
          <p:nvPr/>
        </p:nvSpPr>
        <p:spPr>
          <a:xfrm>
            <a:off x="9909624" y="4455777"/>
            <a:ext cx="3599731" cy="923330"/>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Improve collaboration</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Work on model metadata for easier merging of changes, while sharing common macros, BPA rules and layouts*</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Rounded Corners 73">
            <a:extLst>
              <a:ext uri="{FF2B5EF4-FFF2-40B4-BE49-F238E27FC236}">
                <a16:creationId xmlns:a16="http://schemas.microsoft.com/office/drawing/2014/main" id="{CCC9240A-2E93-08F9-F890-760C90D5109D}"/>
              </a:ext>
            </a:extLst>
          </p:cNvPr>
          <p:cNvSpPr/>
          <p:nvPr/>
        </p:nvSpPr>
        <p:spPr>
          <a:xfrm>
            <a:off x="4353256" y="4468421"/>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75" name="Graphic 11" descr="Research with solid fill">
            <a:extLst>
              <a:ext uri="{FF2B5EF4-FFF2-40B4-BE49-F238E27FC236}">
                <a16:creationId xmlns:a16="http://schemas.microsoft.com/office/drawing/2014/main" id="{A6F90BA7-2406-CF8A-20E6-27C0112E521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4509818" y="4618979"/>
            <a:ext cx="395644" cy="395644"/>
          </a:xfrm>
          <a:prstGeom prst="rect">
            <a:avLst/>
          </a:prstGeom>
        </p:spPr>
      </p:pic>
      <p:sp>
        <p:nvSpPr>
          <p:cNvPr id="73" name="TextBox 72">
            <a:extLst>
              <a:ext uri="{FF2B5EF4-FFF2-40B4-BE49-F238E27FC236}">
                <a16:creationId xmlns:a16="http://schemas.microsoft.com/office/drawing/2014/main" id="{FBF66D38-7B04-4CFE-2E94-0517E4A7B8BF}"/>
              </a:ext>
            </a:extLst>
          </p:cNvPr>
          <p:cNvSpPr txBox="1"/>
          <p:nvPr/>
        </p:nvSpPr>
        <p:spPr>
          <a:xfrm>
            <a:off x="5120056" y="4455777"/>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Optimize data models*</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Reduce import model size with VertiPaq Analyzer, explore models with DAX queries and pivot grids</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9" name="Rectangle: Rounded Corners 78">
            <a:extLst>
              <a:ext uri="{FF2B5EF4-FFF2-40B4-BE49-F238E27FC236}">
                <a16:creationId xmlns:a16="http://schemas.microsoft.com/office/drawing/2014/main" id="{9B0C744F-3C28-E91C-1413-918A9A603112}"/>
              </a:ext>
            </a:extLst>
          </p:cNvPr>
          <p:cNvSpPr/>
          <p:nvPr/>
        </p:nvSpPr>
        <p:spPr>
          <a:xfrm>
            <a:off x="4353256" y="5564769"/>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80" name="Graphic 11" descr="Bug with solid fill">
            <a:extLst>
              <a:ext uri="{FF2B5EF4-FFF2-40B4-BE49-F238E27FC236}">
                <a16:creationId xmlns:a16="http://schemas.microsoft.com/office/drawing/2014/main" id="{3EA20AC6-DF4B-DE63-3F18-CEE64AE59C1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4509818" y="5715327"/>
            <a:ext cx="395644" cy="395644"/>
          </a:xfrm>
          <a:prstGeom prst="rect">
            <a:avLst/>
          </a:prstGeom>
        </p:spPr>
      </p:pic>
      <p:sp>
        <p:nvSpPr>
          <p:cNvPr id="78" name="TextBox 77">
            <a:extLst>
              <a:ext uri="{FF2B5EF4-FFF2-40B4-BE49-F238E27FC236}">
                <a16:creationId xmlns:a16="http://schemas.microsoft.com/office/drawing/2014/main" id="{E6946758-6833-8D5F-267F-451FA81645B4}"/>
              </a:ext>
            </a:extLst>
          </p:cNvPr>
          <p:cNvSpPr txBox="1"/>
          <p:nvPr/>
        </p:nvSpPr>
        <p:spPr>
          <a:xfrm>
            <a:off x="5120056" y="5552125"/>
            <a:ext cx="3719550"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Debug DAX in less time/effort*</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Use the DAX debugger to break up DAX code into steps so you can fix and understand it, better</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4" name="Rectangle: Rounded Corners 83">
            <a:extLst>
              <a:ext uri="{FF2B5EF4-FFF2-40B4-BE49-F238E27FC236}">
                <a16:creationId xmlns:a16="http://schemas.microsoft.com/office/drawing/2014/main" id="{43213C71-B57D-B2BC-A955-48800284EE00}"/>
              </a:ext>
            </a:extLst>
          </p:cNvPr>
          <p:cNvSpPr/>
          <p:nvPr/>
        </p:nvSpPr>
        <p:spPr>
          <a:xfrm>
            <a:off x="4353255" y="3367808"/>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85" name="Graphic 11" descr="Circles with arrows with solid fill">
            <a:extLst>
              <a:ext uri="{FF2B5EF4-FFF2-40B4-BE49-F238E27FC236}">
                <a16:creationId xmlns:a16="http://schemas.microsoft.com/office/drawing/2014/main" id="{95EE3D28-68BE-0286-9E92-E25B2C86E2B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4444338" y="3482867"/>
            <a:ext cx="526602" cy="526602"/>
          </a:xfrm>
          <a:prstGeom prst="rect">
            <a:avLst/>
          </a:prstGeom>
        </p:spPr>
      </p:pic>
      <p:sp>
        <p:nvSpPr>
          <p:cNvPr id="83" name="TextBox 82">
            <a:extLst>
              <a:ext uri="{FF2B5EF4-FFF2-40B4-BE49-F238E27FC236}">
                <a16:creationId xmlns:a16="http://schemas.microsoft.com/office/drawing/2014/main" id="{27FF1BBF-193D-7D58-CAE3-56107FB0EA37}"/>
              </a:ext>
            </a:extLst>
          </p:cNvPr>
          <p:cNvSpPr txBox="1"/>
          <p:nvPr/>
        </p:nvSpPr>
        <p:spPr>
          <a:xfrm>
            <a:off x="5120055" y="3355164"/>
            <a:ext cx="3681045"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Validate while you work*</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Develop and test DAX more easily with a single window by using DAX queries and ‘Define measure’</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Rectangle: Rounded Corners 88">
            <a:extLst>
              <a:ext uri="{FF2B5EF4-FFF2-40B4-BE49-F238E27FC236}">
                <a16:creationId xmlns:a16="http://schemas.microsoft.com/office/drawing/2014/main" id="{3073BD39-E09D-B35D-E8E8-7A34425CB630}"/>
              </a:ext>
            </a:extLst>
          </p:cNvPr>
          <p:cNvSpPr/>
          <p:nvPr/>
        </p:nvSpPr>
        <p:spPr>
          <a:xfrm>
            <a:off x="-493465" y="3367808"/>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90" name="Graphic 11" descr="Table with solid fill">
            <a:extLst>
              <a:ext uri="{FF2B5EF4-FFF2-40B4-BE49-F238E27FC236}">
                <a16:creationId xmlns:a16="http://schemas.microsoft.com/office/drawing/2014/main" id="{3E68FFCC-A5AA-9481-131C-E35BD6530E8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378445" y="3491338"/>
            <a:ext cx="478729" cy="478729"/>
          </a:xfrm>
          <a:prstGeom prst="rect">
            <a:avLst/>
          </a:prstGeom>
        </p:spPr>
      </p:pic>
      <p:sp>
        <p:nvSpPr>
          <p:cNvPr id="88" name="TextBox 87">
            <a:extLst>
              <a:ext uri="{FF2B5EF4-FFF2-40B4-BE49-F238E27FC236}">
                <a16:creationId xmlns:a16="http://schemas.microsoft.com/office/drawing/2014/main" id="{FC40285D-1719-AF19-1700-498D4768904B}"/>
              </a:ext>
            </a:extLst>
          </p:cNvPr>
          <p:cNvSpPr txBox="1"/>
          <p:nvPr/>
        </p:nvSpPr>
        <p:spPr>
          <a:xfrm>
            <a:off x="273335" y="3355164"/>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Manage tables and columns</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Add or remove objects and update schemas with UI wizards. Refresh selected tables asynchronously</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2" name="Picture 91">
            <a:extLst>
              <a:ext uri="{FF2B5EF4-FFF2-40B4-BE49-F238E27FC236}">
                <a16:creationId xmlns:a16="http://schemas.microsoft.com/office/drawing/2014/main" id="{0483B035-599E-156B-9038-7EE50E52F95B}"/>
              </a:ext>
            </a:extLst>
          </p:cNvPr>
          <p:cNvPicPr>
            <a:picLocks noChangeAspect="1"/>
          </p:cNvPicPr>
          <p:nvPr/>
        </p:nvPicPr>
        <p:blipFill>
          <a:blip r:embed="rId35">
            <a:extLst>
              <a:ext uri="{28A0092B-C50C-407E-A947-70E740481C1C}">
                <a14:useLocalDpi xmlns:a14="http://schemas.microsoft.com/office/drawing/2010/main" val="0"/>
              </a:ext>
            </a:extLst>
          </a:blip>
          <a:srcRect/>
          <a:stretch/>
        </p:blipFill>
        <p:spPr>
          <a:xfrm>
            <a:off x="9533444" y="5238960"/>
            <a:ext cx="3296588" cy="3338584"/>
          </a:xfrm>
          <a:prstGeom prst="rect">
            <a:avLst/>
          </a:prstGeom>
        </p:spPr>
      </p:pic>
      <p:pic>
        <p:nvPicPr>
          <p:cNvPr id="93" name="Graphic 11" descr="Bug with solid fill">
            <a:extLst>
              <a:ext uri="{FF2B5EF4-FFF2-40B4-BE49-F238E27FC236}">
                <a16:creationId xmlns:a16="http://schemas.microsoft.com/office/drawing/2014/main" id="{86520A7D-003F-BC68-3FF6-B91AA165EDD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9549553" y="1467803"/>
            <a:ext cx="106732" cy="106732"/>
          </a:xfrm>
          <a:prstGeom prst="rect">
            <a:avLst/>
          </a:prstGeom>
        </p:spPr>
      </p:pic>
      <p:pic>
        <p:nvPicPr>
          <p:cNvPr id="94" name="Graphic 11" descr="Return with solid fill">
            <a:extLst>
              <a:ext uri="{FF2B5EF4-FFF2-40B4-BE49-F238E27FC236}">
                <a16:creationId xmlns:a16="http://schemas.microsoft.com/office/drawing/2014/main" id="{64989FC6-3861-889E-4661-72527AF1D89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p:blipFill>
        <p:spPr>
          <a:xfrm>
            <a:off x="9518598" y="2580089"/>
            <a:ext cx="129146" cy="129146"/>
          </a:xfrm>
          <a:prstGeom prst="rect">
            <a:avLst/>
          </a:prstGeom>
        </p:spPr>
      </p:pic>
      <p:sp>
        <p:nvSpPr>
          <p:cNvPr id="96" name="TextBox 95">
            <a:extLst>
              <a:ext uri="{FF2B5EF4-FFF2-40B4-BE49-F238E27FC236}">
                <a16:creationId xmlns:a16="http://schemas.microsoft.com/office/drawing/2014/main" id="{C22BDD01-8120-FB1A-3C26-0CBF62093BD6}"/>
              </a:ext>
            </a:extLst>
          </p:cNvPr>
          <p:cNvSpPr txBox="1"/>
          <p:nvPr/>
        </p:nvSpPr>
        <p:spPr>
          <a:xfrm>
            <a:off x="-535266" y="6487397"/>
            <a:ext cx="4221441" cy="276999"/>
          </a:xfrm>
          <a:prstGeom prst="rect">
            <a:avLst/>
          </a:prstGeom>
          <a:noFill/>
        </p:spPr>
        <p:txBody>
          <a:bodyPr wrap="square" rtlCol="0">
            <a:spAutoFit/>
          </a:bodyPr>
          <a:lstStyle/>
          <a:p>
            <a:r>
              <a:rPr lang="en-US" sz="1200" i="1">
                <a:solidFill>
                  <a:srgbClr val="00766E"/>
                </a:solidFill>
                <a:latin typeface="Open Sans" panose="020B0606030504020204" pitchFamily="34" charset="0"/>
                <a:ea typeface="Open Sans" panose="020B0606030504020204" pitchFamily="34" charset="0"/>
                <a:cs typeface="Open Sans" panose="020B0606030504020204" pitchFamily="34" charset="0"/>
              </a:rPr>
              <a:t>Items marked with * require the use of Tabular Editor 3</a:t>
            </a:r>
            <a:endParaRPr lang="en-GB" i="1">
              <a:solidFill>
                <a:srgbClr val="00766E"/>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27630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B429CF-1E5B-F42A-A729-15224EA4A99D}"/>
              </a:ext>
            </a:extLst>
          </p:cNvPr>
          <p:cNvSpPr/>
          <p:nvPr/>
        </p:nvSpPr>
        <p:spPr>
          <a:xfrm>
            <a:off x="-761999" y="-1146219"/>
            <a:ext cx="14507028" cy="6065950"/>
          </a:xfrm>
          <a:prstGeom prst="rect">
            <a:avLst/>
          </a:prstGeom>
          <a:solidFill>
            <a:srgbClr val="F6F6F6"/>
          </a:solidFill>
          <a:ln w="38100">
            <a:solidFill>
              <a:srgbClr val="0076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Placeholder 6">
            <a:extLst>
              <a:ext uri="{FF2B5EF4-FFF2-40B4-BE49-F238E27FC236}">
                <a16:creationId xmlns:a16="http://schemas.microsoft.com/office/drawing/2014/main" id="{22235A9F-7C48-2290-36E0-13D9F0E87B2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427" b="-6855"/>
          <a:stretch/>
        </p:blipFill>
        <p:spPr>
          <a:xfrm>
            <a:off x="12630233" y="3554877"/>
            <a:ext cx="893637" cy="976532"/>
          </a:xfrm>
          <a:prstGeom prst="rect">
            <a:avLst/>
          </a:prstGeom>
        </p:spPr>
      </p:pic>
      <p:pic>
        <p:nvPicPr>
          <p:cNvPr id="92" name="Picture 91">
            <a:extLst>
              <a:ext uri="{FF2B5EF4-FFF2-40B4-BE49-F238E27FC236}">
                <a16:creationId xmlns:a16="http://schemas.microsoft.com/office/drawing/2014/main" id="{0483B035-599E-156B-9038-7EE50E52F9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79359" y="2159395"/>
            <a:ext cx="6651108" cy="4214025"/>
          </a:xfrm>
          <a:prstGeom prst="rect">
            <a:avLst/>
          </a:prstGeom>
        </p:spPr>
      </p:pic>
      <p:grpSp>
        <p:nvGrpSpPr>
          <p:cNvPr id="21" name="Group 20">
            <a:extLst>
              <a:ext uri="{FF2B5EF4-FFF2-40B4-BE49-F238E27FC236}">
                <a16:creationId xmlns:a16="http://schemas.microsoft.com/office/drawing/2014/main" id="{926FAC17-268C-FBA2-E6BC-8C8A7DCBFF0E}"/>
              </a:ext>
            </a:extLst>
          </p:cNvPr>
          <p:cNvGrpSpPr/>
          <p:nvPr/>
        </p:nvGrpSpPr>
        <p:grpSpPr>
          <a:xfrm>
            <a:off x="-493465" y="-73778"/>
            <a:ext cx="4366531" cy="865145"/>
            <a:chOff x="154235" y="46661"/>
            <a:chExt cx="4366531" cy="865145"/>
          </a:xfrm>
        </p:grpSpPr>
        <p:sp>
          <p:nvSpPr>
            <p:cNvPr id="17" name="Rectangle 16">
              <a:extLst>
                <a:ext uri="{FF2B5EF4-FFF2-40B4-BE49-F238E27FC236}">
                  <a16:creationId xmlns:a16="http://schemas.microsoft.com/office/drawing/2014/main" id="{80F56658-83D8-30EF-A93D-702FCBD2FE5B}"/>
                </a:ext>
              </a:extLst>
            </p:cNvPr>
            <p:cNvSpPr/>
            <p:nvPr/>
          </p:nvSpPr>
          <p:spPr>
            <a:xfrm>
              <a:off x="154235" y="46661"/>
              <a:ext cx="4366531" cy="86514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More possibilities with Power BI Desktop</a:t>
              </a:r>
              <a:endParaRPr lang="en-GB" sz="2000" b="1">
                <a:solidFill>
                  <a:srgbClr val="F6F6F6"/>
                </a:solidFill>
                <a:latin typeface="Ubuntu" panose="020B0504030602030204" pitchFamily="34" charset="0"/>
              </a:endParaRPr>
            </a:p>
          </p:txBody>
        </p:sp>
        <p:pic>
          <p:nvPicPr>
            <p:cNvPr id="20" name="Graphic 19" descr="Tools with solid fill">
              <a:extLst>
                <a:ext uri="{FF2B5EF4-FFF2-40B4-BE49-F238E27FC236}">
                  <a16:creationId xmlns:a16="http://schemas.microsoft.com/office/drawing/2014/main" id="{8D6F4681-A6C1-4334-59A1-7F1D39E857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19399" y="269822"/>
              <a:ext cx="418823" cy="418823"/>
            </a:xfrm>
            <a:prstGeom prst="rect">
              <a:avLst/>
            </a:prstGeom>
          </p:spPr>
        </p:pic>
      </p:grpSp>
      <p:grpSp>
        <p:nvGrpSpPr>
          <p:cNvPr id="22" name="Group 21">
            <a:extLst>
              <a:ext uri="{FF2B5EF4-FFF2-40B4-BE49-F238E27FC236}">
                <a16:creationId xmlns:a16="http://schemas.microsoft.com/office/drawing/2014/main" id="{01AF798F-D574-695C-AE31-827385454E6D}"/>
              </a:ext>
            </a:extLst>
          </p:cNvPr>
          <p:cNvGrpSpPr/>
          <p:nvPr/>
        </p:nvGrpSpPr>
        <p:grpSpPr>
          <a:xfrm>
            <a:off x="4353255" y="-73778"/>
            <a:ext cx="4366531" cy="865145"/>
            <a:chOff x="154235" y="46661"/>
            <a:chExt cx="4366531" cy="865145"/>
          </a:xfrm>
        </p:grpSpPr>
        <p:sp>
          <p:nvSpPr>
            <p:cNvPr id="23" name="Rectangle 22">
              <a:extLst>
                <a:ext uri="{FF2B5EF4-FFF2-40B4-BE49-F238E27FC236}">
                  <a16:creationId xmlns:a16="http://schemas.microsoft.com/office/drawing/2014/main" id="{363A0796-636F-9E3A-03D2-828F714EA156}"/>
                </a:ext>
              </a:extLst>
            </p:cNvPr>
            <p:cNvSpPr/>
            <p:nvPr/>
          </p:nvSpPr>
          <p:spPr>
            <a:xfrm>
              <a:off x="154235" y="46661"/>
              <a:ext cx="4366531" cy="86514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More possibilities with</a:t>
              </a:r>
              <a:br>
                <a:rPr lang="en-US" sz="2000" b="1">
                  <a:solidFill>
                    <a:srgbClr val="F6F6F6"/>
                  </a:solidFill>
                  <a:latin typeface="Ubuntu" panose="020B0504030602030204" pitchFamily="34" charset="0"/>
                </a:rPr>
              </a:br>
              <a:r>
                <a:rPr lang="en-US" sz="2000" b="1">
                  <a:solidFill>
                    <a:srgbClr val="F6F6F6"/>
                  </a:solidFill>
                  <a:latin typeface="Ubuntu" panose="020B0504030602030204" pitchFamily="34" charset="0"/>
                </a:rPr>
                <a:t>source control</a:t>
              </a:r>
              <a:endParaRPr lang="en-GB" sz="2000" b="1">
                <a:solidFill>
                  <a:srgbClr val="F6F6F6"/>
                </a:solidFill>
                <a:latin typeface="Ubuntu" panose="020B0504030602030204" pitchFamily="34" charset="0"/>
              </a:endParaRPr>
            </a:p>
          </p:txBody>
        </p:sp>
        <p:pic>
          <p:nvPicPr>
            <p:cNvPr id="24" name="Graphic 23" descr="Clipboard Checked with solid fill">
              <a:extLst>
                <a:ext uri="{FF2B5EF4-FFF2-40B4-BE49-F238E27FC236}">
                  <a16:creationId xmlns:a16="http://schemas.microsoft.com/office/drawing/2014/main" id="{3D9E54C2-C130-943E-3360-64A1670AAB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83710" y="234133"/>
              <a:ext cx="460705" cy="460705"/>
            </a:xfrm>
            <a:prstGeom prst="rect">
              <a:avLst/>
            </a:prstGeom>
          </p:spPr>
        </p:pic>
      </p:grpSp>
      <p:sp>
        <p:nvSpPr>
          <p:cNvPr id="7" name="Rectangle: Rounded Corners 6">
            <a:extLst>
              <a:ext uri="{FF2B5EF4-FFF2-40B4-BE49-F238E27FC236}">
                <a16:creationId xmlns:a16="http://schemas.microsoft.com/office/drawing/2014/main" id="{0F4A51B3-FB41-26B8-9C4B-E76B3A80936B}"/>
              </a:ext>
            </a:extLst>
          </p:cNvPr>
          <p:cNvSpPr/>
          <p:nvPr/>
        </p:nvSpPr>
        <p:spPr>
          <a:xfrm>
            <a:off x="4353255" y="1179712"/>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Calibri" panose="020F0502020204030204"/>
                <a:ea typeface="+mn-ea"/>
                <a:cs typeface="+mn-cs"/>
              </a:rPr>
              <a:t>.tmd</a:t>
            </a:r>
            <a:endParaRPr kumimoji="0" lang="en-GB" sz="1800" b="1"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121BF0C4-739F-A11E-22CF-739ADFE684DA}"/>
              </a:ext>
            </a:extLst>
          </p:cNvPr>
          <p:cNvSpPr txBox="1"/>
          <p:nvPr/>
        </p:nvSpPr>
        <p:spPr>
          <a:xfrm>
            <a:off x="5120055" y="1167068"/>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TMDL format (preview)</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Use the new metadata format in Tabular Editor to more easily view and manage changes to models</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Rounded Corners 14">
            <a:extLst>
              <a:ext uri="{FF2B5EF4-FFF2-40B4-BE49-F238E27FC236}">
                <a16:creationId xmlns:a16="http://schemas.microsoft.com/office/drawing/2014/main" id="{3A9826A8-DE8C-AEE6-C26F-AB4CE53A7086}"/>
              </a:ext>
            </a:extLst>
          </p:cNvPr>
          <p:cNvSpPr/>
          <p:nvPr/>
        </p:nvSpPr>
        <p:spPr>
          <a:xfrm>
            <a:off x="9142825" y="1181195"/>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6" name="Graphic 15">
            <a:extLst>
              <a:ext uri="{FF2B5EF4-FFF2-40B4-BE49-F238E27FC236}">
                <a16:creationId xmlns:a16="http://schemas.microsoft.com/office/drawing/2014/main" id="{1626FDCA-3F81-E0F6-3226-A64F445C77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257845" y="1296215"/>
            <a:ext cx="478730" cy="478730"/>
          </a:xfrm>
          <a:prstGeom prst="rect">
            <a:avLst/>
          </a:prstGeom>
        </p:spPr>
      </p:pic>
      <p:sp>
        <p:nvSpPr>
          <p:cNvPr id="27" name="TextBox 26">
            <a:extLst>
              <a:ext uri="{FF2B5EF4-FFF2-40B4-BE49-F238E27FC236}">
                <a16:creationId xmlns:a16="http://schemas.microsoft.com/office/drawing/2014/main" id="{CDE55FD2-8263-BDFC-3179-309F7067290E}"/>
              </a:ext>
            </a:extLst>
          </p:cNvPr>
          <p:cNvSpPr txBox="1"/>
          <p:nvPr/>
        </p:nvSpPr>
        <p:spPr>
          <a:xfrm>
            <a:off x="9909625" y="1167068"/>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Direct Lake models**</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In the future, you could manage Direct Lake models entirely with Tabular Editor</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8" name="Group 27">
            <a:extLst>
              <a:ext uri="{FF2B5EF4-FFF2-40B4-BE49-F238E27FC236}">
                <a16:creationId xmlns:a16="http://schemas.microsoft.com/office/drawing/2014/main" id="{B40A1BDB-BBE0-2960-A185-B8C6F07DBF17}"/>
              </a:ext>
            </a:extLst>
          </p:cNvPr>
          <p:cNvGrpSpPr/>
          <p:nvPr/>
        </p:nvGrpSpPr>
        <p:grpSpPr>
          <a:xfrm>
            <a:off x="9142825" y="-73778"/>
            <a:ext cx="4366531" cy="865145"/>
            <a:chOff x="154235" y="46661"/>
            <a:chExt cx="4366531" cy="865145"/>
          </a:xfrm>
        </p:grpSpPr>
        <p:sp>
          <p:nvSpPr>
            <p:cNvPr id="29" name="Rectangle 28">
              <a:extLst>
                <a:ext uri="{FF2B5EF4-FFF2-40B4-BE49-F238E27FC236}">
                  <a16:creationId xmlns:a16="http://schemas.microsoft.com/office/drawing/2014/main" id="{5F6E68D7-D795-D818-E6FE-F323D7FDB86D}"/>
                </a:ext>
              </a:extLst>
            </p:cNvPr>
            <p:cNvSpPr/>
            <p:nvPr/>
          </p:nvSpPr>
          <p:spPr>
            <a:xfrm>
              <a:off x="154235" y="46661"/>
              <a:ext cx="4366531" cy="86514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Toward the future…</a:t>
              </a:r>
              <a:endParaRPr lang="en-GB" sz="2000" b="1">
                <a:solidFill>
                  <a:srgbClr val="F6F6F6"/>
                </a:solidFill>
                <a:latin typeface="Ubuntu" panose="020B0504030602030204" pitchFamily="34" charset="0"/>
              </a:endParaRPr>
            </a:p>
          </p:txBody>
        </p:sp>
        <p:pic>
          <p:nvPicPr>
            <p:cNvPr id="30" name="Graphic 29" descr="Exponential Graph with solid fill">
              <a:extLst>
                <a:ext uri="{FF2B5EF4-FFF2-40B4-BE49-F238E27FC236}">
                  <a16:creationId xmlns:a16="http://schemas.microsoft.com/office/drawing/2014/main" id="{C4469FE0-0DB9-3CA9-9A15-9EDE37645C9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19399" y="269822"/>
              <a:ext cx="418823" cy="418823"/>
            </a:xfrm>
            <a:prstGeom prst="rect">
              <a:avLst/>
            </a:prstGeom>
          </p:spPr>
        </p:pic>
      </p:grpSp>
      <p:sp>
        <p:nvSpPr>
          <p:cNvPr id="3" name="Rectangle: Rounded Corners 2">
            <a:extLst>
              <a:ext uri="{FF2B5EF4-FFF2-40B4-BE49-F238E27FC236}">
                <a16:creationId xmlns:a16="http://schemas.microsoft.com/office/drawing/2014/main" id="{F42F65B1-D8D4-7386-C0CE-92B1C754928E}"/>
              </a:ext>
            </a:extLst>
          </p:cNvPr>
          <p:cNvSpPr/>
          <p:nvPr/>
        </p:nvSpPr>
        <p:spPr>
          <a:xfrm>
            <a:off x="4353255" y="2261969"/>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4" name="Graphic 11">
            <a:extLst>
              <a:ext uri="{FF2B5EF4-FFF2-40B4-BE49-F238E27FC236}">
                <a16:creationId xmlns:a16="http://schemas.microsoft.com/office/drawing/2014/main" id="{CFB8D19C-F58B-1897-6AC3-6F919B1C06B0}"/>
              </a:ext>
            </a:extLst>
          </p:cNvPr>
          <p:cNvPicPr>
            <a:picLocks noChangeAspect="1"/>
          </p:cNvPicPr>
          <p:nvPr/>
        </p:nvPicPr>
        <p:blipFill>
          <a:blip r:embed="rId13">
            <a:biLevel thresh="50000"/>
            <a:alphaModFix amt="74000"/>
            <a:extLst>
              <a:ext uri="{28A0092B-C50C-407E-A947-70E740481C1C}">
                <a14:useLocalDpi xmlns:a14="http://schemas.microsoft.com/office/drawing/2010/main" val="0"/>
              </a:ext>
            </a:extLst>
          </a:blip>
          <a:srcRect/>
          <a:stretch/>
        </p:blipFill>
        <p:spPr>
          <a:xfrm>
            <a:off x="4490034" y="2397881"/>
            <a:ext cx="435209" cy="435209"/>
          </a:xfrm>
          <a:prstGeom prst="rect">
            <a:avLst/>
          </a:prstGeom>
        </p:spPr>
      </p:pic>
      <p:sp>
        <p:nvSpPr>
          <p:cNvPr id="31" name="TextBox 30">
            <a:extLst>
              <a:ext uri="{FF2B5EF4-FFF2-40B4-BE49-F238E27FC236}">
                <a16:creationId xmlns:a16="http://schemas.microsoft.com/office/drawing/2014/main" id="{59E41E89-5AEE-FB3C-95BF-48A3A6059785}"/>
              </a:ext>
            </a:extLst>
          </p:cNvPr>
          <p:cNvSpPr txBox="1"/>
          <p:nvPr/>
        </p:nvSpPr>
        <p:spPr>
          <a:xfrm>
            <a:off x="5120055" y="2245538"/>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Fabric Git integration</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Benefit from workspace Git integration while working with remote models</a:t>
            </a:r>
            <a:endParaRPr lang="en-GB"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Rectangle: Rounded Corners 35">
            <a:extLst>
              <a:ext uri="{FF2B5EF4-FFF2-40B4-BE49-F238E27FC236}">
                <a16:creationId xmlns:a16="http://schemas.microsoft.com/office/drawing/2014/main" id="{EB1324CA-D8DA-9C70-ABC7-A6C4095A0F3E}"/>
              </a:ext>
            </a:extLst>
          </p:cNvPr>
          <p:cNvSpPr/>
          <p:nvPr/>
        </p:nvSpPr>
        <p:spPr>
          <a:xfrm>
            <a:off x="9142824" y="2259665"/>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37" name="Graphic 36" descr="Database with solid fill">
            <a:extLst>
              <a:ext uri="{FF2B5EF4-FFF2-40B4-BE49-F238E27FC236}">
                <a16:creationId xmlns:a16="http://schemas.microsoft.com/office/drawing/2014/main" id="{49B0C596-F905-110E-88D6-C875C87A746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9257844" y="2374685"/>
            <a:ext cx="478730" cy="478730"/>
          </a:xfrm>
          <a:prstGeom prst="rect">
            <a:avLst/>
          </a:prstGeom>
        </p:spPr>
      </p:pic>
      <p:sp>
        <p:nvSpPr>
          <p:cNvPr id="35" name="TextBox 34">
            <a:extLst>
              <a:ext uri="{FF2B5EF4-FFF2-40B4-BE49-F238E27FC236}">
                <a16:creationId xmlns:a16="http://schemas.microsoft.com/office/drawing/2014/main" id="{F90DFDF6-E11B-F45C-CF27-75986DD4B443}"/>
              </a:ext>
            </a:extLst>
          </p:cNvPr>
          <p:cNvSpPr txBox="1"/>
          <p:nvPr/>
        </p:nvSpPr>
        <p:spPr>
          <a:xfrm>
            <a:off x="9909624" y="2245538"/>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Fabric data sources</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Connect to SQL Endpoints to easily load Fabric data sources to import models, where needed.</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Rounded Corners 42">
            <a:extLst>
              <a:ext uri="{FF2B5EF4-FFF2-40B4-BE49-F238E27FC236}">
                <a16:creationId xmlns:a16="http://schemas.microsoft.com/office/drawing/2014/main" id="{708E0CCC-CE74-4E32-96E2-5C0CFE23E663}"/>
              </a:ext>
            </a:extLst>
          </p:cNvPr>
          <p:cNvSpPr/>
          <p:nvPr/>
        </p:nvSpPr>
        <p:spPr>
          <a:xfrm>
            <a:off x="-493465" y="1179712"/>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44" name="Graphic 11" descr="Shield Tick with solid fill">
            <a:extLst>
              <a:ext uri="{FF2B5EF4-FFF2-40B4-BE49-F238E27FC236}">
                <a16:creationId xmlns:a16="http://schemas.microsoft.com/office/drawing/2014/main" id="{24F5C191-C8F8-C3C5-4EC0-7B8F409149F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56685" y="1325002"/>
            <a:ext cx="435208" cy="435208"/>
          </a:xfrm>
          <a:prstGeom prst="rect">
            <a:avLst/>
          </a:prstGeom>
        </p:spPr>
      </p:pic>
      <p:sp>
        <p:nvSpPr>
          <p:cNvPr id="42" name="TextBox 41">
            <a:extLst>
              <a:ext uri="{FF2B5EF4-FFF2-40B4-BE49-F238E27FC236}">
                <a16:creationId xmlns:a16="http://schemas.microsoft.com/office/drawing/2014/main" id="{6433028F-7FA3-2AE6-E892-2BD379A940E4}"/>
              </a:ext>
            </a:extLst>
          </p:cNvPr>
          <p:cNvSpPr txBox="1"/>
          <p:nvPr/>
        </p:nvSpPr>
        <p:spPr>
          <a:xfrm>
            <a:off x="273335" y="1167068"/>
            <a:ext cx="3599731"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Less unsupported operations</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Advancements in Desktop Hardening are making it possible to modify the entire TOM</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6CFFB784-A9B0-011B-9678-9DE7F67AAE29}"/>
              </a:ext>
            </a:extLst>
          </p:cNvPr>
          <p:cNvSpPr txBox="1"/>
          <p:nvPr/>
        </p:nvSpPr>
        <p:spPr>
          <a:xfrm>
            <a:off x="-606246" y="-957125"/>
            <a:ext cx="14182212" cy="646331"/>
          </a:xfrm>
          <a:prstGeom prst="rect">
            <a:avLst/>
          </a:prstGeom>
          <a:noFill/>
        </p:spPr>
        <p:txBody>
          <a:bodyPr wrap="square" rtlCol="0">
            <a:spAutoFit/>
          </a:bodyPr>
          <a:lstStyle/>
          <a:p>
            <a:r>
              <a:rPr lang="en-US" sz="3600">
                <a:solidFill>
                  <a:srgbClr val="00766E"/>
                </a:solidFill>
                <a:latin typeface="Ubuntu" panose="020B0504030602030204" pitchFamily="34" charset="0"/>
              </a:rPr>
              <a:t>More benefits from Tabular Editor with new Power BI features</a:t>
            </a:r>
            <a:endParaRPr lang="en-GB" sz="3600">
              <a:solidFill>
                <a:srgbClr val="00766E"/>
              </a:solidFill>
              <a:latin typeface="Ubuntu" panose="020B0504030602030204" pitchFamily="34" charset="0"/>
            </a:endParaRPr>
          </a:p>
        </p:txBody>
      </p:sp>
      <p:sp>
        <p:nvSpPr>
          <p:cNvPr id="54" name="Rectangle: Rounded Corners 53">
            <a:extLst>
              <a:ext uri="{FF2B5EF4-FFF2-40B4-BE49-F238E27FC236}">
                <a16:creationId xmlns:a16="http://schemas.microsoft.com/office/drawing/2014/main" id="{EDCA6D2D-B037-32B1-AAAB-B79106E09260}"/>
              </a:ext>
            </a:extLst>
          </p:cNvPr>
          <p:cNvSpPr/>
          <p:nvPr/>
        </p:nvSpPr>
        <p:spPr>
          <a:xfrm>
            <a:off x="-493465" y="2258182"/>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55" name="Graphic 11" descr="Cloud Computing with solid fill">
            <a:extLst>
              <a:ext uri="{FF2B5EF4-FFF2-40B4-BE49-F238E27FC236}">
                <a16:creationId xmlns:a16="http://schemas.microsoft.com/office/drawing/2014/main" id="{DE21906A-21FC-4B28-AA7B-BFBE10BE0B2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356685" y="2388958"/>
            <a:ext cx="435208" cy="435208"/>
          </a:xfrm>
          <a:prstGeom prst="rect">
            <a:avLst/>
          </a:prstGeom>
        </p:spPr>
      </p:pic>
      <p:sp>
        <p:nvSpPr>
          <p:cNvPr id="53" name="TextBox 52">
            <a:extLst>
              <a:ext uri="{FF2B5EF4-FFF2-40B4-BE49-F238E27FC236}">
                <a16:creationId xmlns:a16="http://schemas.microsoft.com/office/drawing/2014/main" id="{E3417F3E-18E9-5278-C6AB-89C03F2F3461}"/>
              </a:ext>
            </a:extLst>
          </p:cNvPr>
          <p:cNvSpPr txBox="1"/>
          <p:nvPr/>
        </p:nvSpPr>
        <p:spPr>
          <a:xfrm>
            <a:off x="273335" y="2245538"/>
            <a:ext cx="379366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3B4244"/>
                </a:solidFill>
                <a:latin typeface="Open Sans" panose="020B0606030504020204" pitchFamily="34" charset="0"/>
                <a:ea typeface="Open Sans" panose="020B0606030504020204" pitchFamily="34" charset="0"/>
                <a:cs typeface="Open Sans" panose="020B0606030504020204" pitchFamily="34" charset="0"/>
              </a:rPr>
              <a:t>Power BI Pro benefits</a:t>
            </a:r>
            <a:endParaRPr kumimoji="0" lang="en-US" sz="1800" b="1" i="0" u="none" strike="noStrike" kern="1200" cap="none" spc="0" normalizeH="0" baseline="0" noProof="0">
              <a:ln>
                <a:noFill/>
              </a:ln>
              <a:solidFill>
                <a:srgbClr val="3B4244"/>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3B4244">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rPr>
              <a:t>Use Tabular Editor to develop semantic models </a:t>
            </a:r>
            <a:r>
              <a:rPr lang="en-US" sz="1200" i="1">
                <a:solidFill>
                  <a:srgbClr val="3B4244">
                    <a:lumMod val="60000"/>
                    <a:lumOff val="40000"/>
                  </a:srgbClr>
                </a:solidFill>
                <a:latin typeface="Open Sans" panose="020B0606030504020204" pitchFamily="34" charset="0"/>
                <a:ea typeface="Open Sans" panose="020B0606030504020204" pitchFamily="34" charset="0"/>
                <a:cs typeface="Open Sans" panose="020B0606030504020204" pitchFamily="34" charset="0"/>
              </a:rPr>
              <a:t>open in Power BI Desktop then publish to Pro shared capacity</a:t>
            </a:r>
            <a:endParaRPr kumimoji="0" lang="en-GB" sz="1800" b="0" i="1" u="none" strike="noStrike" kern="1200" cap="none" spc="0" normalizeH="0" baseline="0" noProof="0">
              <a:ln>
                <a:noFill/>
              </a:ln>
              <a:solidFill>
                <a:srgbClr val="3B4244">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Rectangle: Rounded Corners 88">
            <a:extLst>
              <a:ext uri="{FF2B5EF4-FFF2-40B4-BE49-F238E27FC236}">
                <a16:creationId xmlns:a16="http://schemas.microsoft.com/office/drawing/2014/main" id="{3073BD39-E09D-B35D-E8E8-7A34425CB630}"/>
              </a:ext>
            </a:extLst>
          </p:cNvPr>
          <p:cNvSpPr/>
          <p:nvPr/>
        </p:nvSpPr>
        <p:spPr>
          <a:xfrm>
            <a:off x="-493465" y="3367808"/>
            <a:ext cx="708767" cy="70876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90" name="Graphic 11" descr="Programmer female with solid fill">
            <a:extLst>
              <a:ext uri="{FF2B5EF4-FFF2-40B4-BE49-F238E27FC236}">
                <a16:creationId xmlns:a16="http://schemas.microsoft.com/office/drawing/2014/main" id="{3E68FFCC-A5AA-9481-131C-E35BD6530E8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8445" y="3491338"/>
            <a:ext cx="478729" cy="478729"/>
          </a:xfrm>
          <a:prstGeom prst="rect">
            <a:avLst/>
          </a:prstGeom>
        </p:spPr>
      </p:pic>
      <p:sp>
        <p:nvSpPr>
          <p:cNvPr id="88" name="TextBox 87">
            <a:extLst>
              <a:ext uri="{FF2B5EF4-FFF2-40B4-BE49-F238E27FC236}">
                <a16:creationId xmlns:a16="http://schemas.microsoft.com/office/drawing/2014/main" id="{FC40285D-1719-AF19-1700-498D4768904B}"/>
              </a:ext>
            </a:extLst>
          </p:cNvPr>
          <p:cNvSpPr txBox="1"/>
          <p:nvPr/>
        </p:nvSpPr>
        <p:spPr>
          <a:xfrm>
            <a:off x="273335" y="3355164"/>
            <a:ext cx="3931911" cy="923330"/>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Developer mode (.pbip); preview</a:t>
            </a:r>
          </a:p>
          <a:p>
            <a:r>
              <a:rPr lang="en-US" sz="1200"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Fully supported “Power BI Project’ mode with metadata management; no more download to .pbix restrictions if you can download to .pbip</a:t>
            </a:r>
            <a:endParaRPr lang="en-GB" i="1">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C22BDD01-8120-FB1A-3C26-0CBF62093BD6}"/>
              </a:ext>
            </a:extLst>
          </p:cNvPr>
          <p:cNvSpPr txBox="1"/>
          <p:nvPr/>
        </p:nvSpPr>
        <p:spPr>
          <a:xfrm>
            <a:off x="-586741" y="4398469"/>
            <a:ext cx="4408332" cy="276999"/>
          </a:xfrm>
          <a:prstGeom prst="rect">
            <a:avLst/>
          </a:prstGeom>
          <a:noFill/>
        </p:spPr>
        <p:txBody>
          <a:bodyPr wrap="square" rtlCol="0">
            <a:spAutoFit/>
          </a:bodyPr>
          <a:lstStyle/>
          <a:p>
            <a:r>
              <a:rPr lang="en-US" sz="1200" i="1">
                <a:solidFill>
                  <a:srgbClr val="00766E"/>
                </a:solidFill>
                <a:latin typeface="Open Sans" panose="020B0606030504020204" pitchFamily="34" charset="0"/>
                <a:ea typeface="Open Sans" panose="020B0606030504020204" pitchFamily="34" charset="0"/>
                <a:cs typeface="Open Sans" panose="020B0606030504020204" pitchFamily="34" charset="0"/>
              </a:rPr>
              <a:t>Items marked with ** are not yet available in Fabric preview</a:t>
            </a:r>
            <a:endParaRPr lang="en-GB" i="1">
              <a:solidFill>
                <a:srgbClr val="00766E"/>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00358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E1B1-36B7-F5E4-1AF5-D83FA0D32F85}"/>
              </a:ext>
            </a:extLst>
          </p:cNvPr>
          <p:cNvSpPr>
            <a:spLocks noGrp="1"/>
          </p:cNvSpPr>
          <p:nvPr>
            <p:ph type="title"/>
          </p:nvPr>
        </p:nvSpPr>
        <p:spPr/>
        <p:txBody>
          <a:bodyPr/>
          <a:lstStyle/>
          <a:p>
            <a:r>
              <a:rPr lang="en-US"/>
              <a:t>What is Tabular Editor 3</a:t>
            </a:r>
            <a:endParaRPr lang="en-DK"/>
          </a:p>
        </p:txBody>
      </p:sp>
      <p:sp>
        <p:nvSpPr>
          <p:cNvPr id="3" name="Content Placeholder 2">
            <a:extLst>
              <a:ext uri="{FF2B5EF4-FFF2-40B4-BE49-F238E27FC236}">
                <a16:creationId xmlns:a16="http://schemas.microsoft.com/office/drawing/2014/main" id="{7583934A-C8BF-047C-8C8B-E1D91E7F31F3}"/>
              </a:ext>
            </a:extLst>
          </p:cNvPr>
          <p:cNvSpPr>
            <a:spLocks noGrp="1"/>
          </p:cNvSpPr>
          <p:nvPr>
            <p:ph idx="1"/>
          </p:nvPr>
        </p:nvSpPr>
        <p:spPr>
          <a:xfrm>
            <a:off x="386787" y="1253331"/>
            <a:ext cx="8122213" cy="4351338"/>
          </a:xfrm>
        </p:spPr>
        <p:txBody>
          <a:bodyPr>
            <a:normAutofit fontScale="92500"/>
          </a:bodyPr>
          <a:lstStyle/>
          <a:p>
            <a:r>
              <a:rPr lang="en-US" sz="2800" b="1" i="0" u="none" strike="noStrike">
                <a:solidFill>
                  <a:srgbClr val="0D0D0D"/>
                </a:solidFill>
                <a:effectLst/>
                <a:latin typeface="Open Sans" panose="020B0606030504020204" pitchFamily="34" charset="0"/>
              </a:rPr>
              <a:t>Evolution</a:t>
            </a:r>
            <a:r>
              <a:rPr lang="en-US" sz="2800" b="0" i="0" u="none" strike="noStrike">
                <a:solidFill>
                  <a:srgbClr val="0D0D0D"/>
                </a:solidFill>
                <a:effectLst/>
                <a:latin typeface="Open Sans" panose="020B0606030504020204" pitchFamily="34" charset="0"/>
              </a:rPr>
              <a:t> of the open-source Tabular Editor 2.x</a:t>
            </a:r>
            <a:endParaRPr lang="en-DK"/>
          </a:p>
          <a:p>
            <a:r>
              <a:rPr lang="en-US"/>
              <a:t>Windows Desktop application</a:t>
            </a:r>
          </a:p>
          <a:p>
            <a:r>
              <a:rPr lang="en-US"/>
              <a:t>Brining semantic modeling to warp speed</a:t>
            </a:r>
          </a:p>
          <a:p>
            <a:r>
              <a:rPr lang="en-US"/>
              <a:t>Why commercial?</a:t>
            </a:r>
          </a:p>
          <a:p>
            <a:pPr lvl="1"/>
            <a:r>
              <a:rPr lang="en-US"/>
              <a:t>Premium features with years of investment</a:t>
            </a:r>
          </a:p>
          <a:p>
            <a:pPr lvl="1"/>
            <a:r>
              <a:rPr lang="en-US"/>
              <a:t>Dedicated team for development and support</a:t>
            </a:r>
          </a:p>
          <a:p>
            <a:pPr marL="0" indent="0">
              <a:buNone/>
            </a:pPr>
            <a:endParaRPr lang="en-US"/>
          </a:p>
        </p:txBody>
      </p:sp>
      <p:pic>
        <p:nvPicPr>
          <p:cNvPr id="5" name="Picture 4">
            <a:extLst>
              <a:ext uri="{FF2B5EF4-FFF2-40B4-BE49-F238E27FC236}">
                <a16:creationId xmlns:a16="http://schemas.microsoft.com/office/drawing/2014/main" id="{1696B488-D14D-4070-F52C-DEC8745A74C8}"/>
              </a:ext>
            </a:extLst>
          </p:cNvPr>
          <p:cNvPicPr>
            <a:picLocks noChangeAspect="1"/>
          </p:cNvPicPr>
          <p:nvPr/>
        </p:nvPicPr>
        <p:blipFill>
          <a:blip r:embed="rId3"/>
          <a:stretch>
            <a:fillRect/>
          </a:stretch>
        </p:blipFill>
        <p:spPr>
          <a:xfrm>
            <a:off x="7677150" y="2212094"/>
            <a:ext cx="4273470" cy="3011929"/>
          </a:xfrm>
          <a:prstGeom prst="rect">
            <a:avLst/>
          </a:prstGeom>
        </p:spPr>
      </p:pic>
      <p:sp>
        <p:nvSpPr>
          <p:cNvPr id="7" name="TextBox 6">
            <a:extLst>
              <a:ext uri="{FF2B5EF4-FFF2-40B4-BE49-F238E27FC236}">
                <a16:creationId xmlns:a16="http://schemas.microsoft.com/office/drawing/2014/main" id="{F0000D76-4041-DC12-03C6-53B3C8941E30}"/>
              </a:ext>
            </a:extLst>
          </p:cNvPr>
          <p:cNvSpPr txBox="1"/>
          <p:nvPr/>
        </p:nvSpPr>
        <p:spPr>
          <a:xfrm>
            <a:off x="805886" y="5816278"/>
            <a:ext cx="7931713" cy="492443"/>
          </a:xfrm>
          <a:prstGeom prst="rect">
            <a:avLst/>
          </a:prstGeom>
          <a:noFill/>
        </p:spPr>
        <p:txBody>
          <a:bodyPr wrap="square">
            <a:spAutoFit/>
          </a:bodyPr>
          <a:lstStyle/>
          <a:p>
            <a:pPr marL="0" indent="0">
              <a:buNone/>
            </a:pPr>
            <a:r>
              <a:rPr lang="en-US" sz="2600">
                <a:solidFill>
                  <a:srgbClr val="3B4244"/>
                </a:solidFill>
                <a:latin typeface="Ubuntu" panose="020B0504030602030204" pitchFamily="34" charset="0"/>
              </a:rPr>
              <a:t>Tabular Editor 2.x remains free and open-source</a:t>
            </a:r>
          </a:p>
        </p:txBody>
      </p:sp>
    </p:spTree>
    <p:extLst>
      <p:ext uri="{BB962C8B-B14F-4D97-AF65-F5344CB8AC3E}">
        <p14:creationId xmlns:p14="http://schemas.microsoft.com/office/powerpoint/2010/main" val="417285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250"/>
                            </p:stCondLst>
                            <p:childTnLst>
                              <p:par>
                                <p:cTn id="29" presetID="10" presetClass="entr" presetSubtype="0" fill="hold" grpId="0" nodeType="afterEffect">
                                  <p:stCondLst>
                                    <p:cond delay="25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B429CF-1E5B-F42A-A729-15224EA4A99D}"/>
              </a:ext>
            </a:extLst>
          </p:cNvPr>
          <p:cNvSpPr/>
          <p:nvPr/>
        </p:nvSpPr>
        <p:spPr>
          <a:xfrm>
            <a:off x="275489" y="685799"/>
            <a:ext cx="11710032" cy="4994525"/>
          </a:xfrm>
          <a:prstGeom prst="rect">
            <a:avLst/>
          </a:prstGeom>
          <a:solidFill>
            <a:srgbClr val="F6F6F6"/>
          </a:solidFill>
          <a:ln w="38100">
            <a:solidFill>
              <a:srgbClr val="0076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Placeholder 6">
            <a:extLst>
              <a:ext uri="{FF2B5EF4-FFF2-40B4-BE49-F238E27FC236}">
                <a16:creationId xmlns:a16="http://schemas.microsoft.com/office/drawing/2014/main" id="{22235A9F-7C48-2290-36E0-13D9F0E87B2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427" b="-6855"/>
          <a:stretch/>
        </p:blipFill>
        <p:spPr>
          <a:xfrm>
            <a:off x="10714972" y="4431177"/>
            <a:ext cx="893637" cy="976532"/>
          </a:xfrm>
          <a:prstGeom prst="rect">
            <a:avLst/>
          </a:prstGeom>
        </p:spPr>
      </p:pic>
      <p:sp>
        <p:nvSpPr>
          <p:cNvPr id="50" name="TextBox 49">
            <a:extLst>
              <a:ext uri="{FF2B5EF4-FFF2-40B4-BE49-F238E27FC236}">
                <a16:creationId xmlns:a16="http://schemas.microsoft.com/office/drawing/2014/main" id="{6CFFB784-A9B0-011B-9678-9DE7F67AAE29}"/>
              </a:ext>
            </a:extLst>
          </p:cNvPr>
          <p:cNvSpPr txBox="1"/>
          <p:nvPr/>
        </p:nvSpPr>
        <p:spPr>
          <a:xfrm>
            <a:off x="547871" y="906430"/>
            <a:ext cx="11437650" cy="646331"/>
          </a:xfrm>
          <a:prstGeom prst="rect">
            <a:avLst/>
          </a:prstGeom>
          <a:noFill/>
        </p:spPr>
        <p:txBody>
          <a:bodyPr wrap="square" rtlCol="0">
            <a:spAutoFit/>
          </a:bodyPr>
          <a:lstStyle/>
          <a:p>
            <a:r>
              <a:rPr lang="en-US" sz="3600">
                <a:solidFill>
                  <a:srgbClr val="00766E"/>
                </a:solidFill>
                <a:latin typeface="Ubuntu" panose="020B0504030602030204" pitchFamily="34" charset="0"/>
              </a:rPr>
              <a:t>Using Tabular Editor with Power BI Desktop</a:t>
            </a:r>
            <a:endParaRPr lang="en-GB" sz="3600">
              <a:solidFill>
                <a:srgbClr val="00766E"/>
              </a:solidFill>
              <a:latin typeface="Ubuntu" panose="020B0504030602030204" pitchFamily="34" charset="0"/>
            </a:endParaRPr>
          </a:p>
        </p:txBody>
      </p:sp>
      <p:pic>
        <p:nvPicPr>
          <p:cNvPr id="3" name="Picture 2" descr="A group of icons with a letter t and a computer&#10;&#10;Description automatically generated">
            <a:extLst>
              <a:ext uri="{FF2B5EF4-FFF2-40B4-BE49-F238E27FC236}">
                <a16:creationId xmlns:a16="http://schemas.microsoft.com/office/drawing/2014/main" id="{D40F0E26-3D7B-C2EF-F30F-E8182F60E5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871" y="1825376"/>
            <a:ext cx="9652667" cy="3596490"/>
          </a:xfrm>
          <a:prstGeom prst="rect">
            <a:avLst/>
          </a:prstGeom>
        </p:spPr>
      </p:pic>
    </p:spTree>
    <p:extLst>
      <p:ext uri="{BB962C8B-B14F-4D97-AF65-F5344CB8AC3E}">
        <p14:creationId xmlns:p14="http://schemas.microsoft.com/office/powerpoint/2010/main" val="1684687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B429CF-1E5B-F42A-A729-15224EA4A99D}"/>
              </a:ext>
            </a:extLst>
          </p:cNvPr>
          <p:cNvSpPr/>
          <p:nvPr/>
        </p:nvSpPr>
        <p:spPr>
          <a:xfrm>
            <a:off x="-761999" y="-898570"/>
            <a:ext cx="14507028" cy="11128420"/>
          </a:xfrm>
          <a:prstGeom prst="rect">
            <a:avLst/>
          </a:prstGeom>
          <a:solidFill>
            <a:srgbClr val="F6F6F6"/>
          </a:solidFill>
          <a:ln w="38100">
            <a:solidFill>
              <a:srgbClr val="0076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Placeholder 6">
            <a:extLst>
              <a:ext uri="{FF2B5EF4-FFF2-40B4-BE49-F238E27FC236}">
                <a16:creationId xmlns:a16="http://schemas.microsoft.com/office/drawing/2014/main" id="{22235A9F-7C48-2290-36E0-13D9F0E87B2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427" b="-6855"/>
          <a:stretch/>
        </p:blipFill>
        <p:spPr>
          <a:xfrm>
            <a:off x="12581083" y="8972646"/>
            <a:ext cx="893637" cy="976532"/>
          </a:xfrm>
          <a:prstGeom prst="rect">
            <a:avLst/>
          </a:prstGeom>
        </p:spPr>
      </p:pic>
      <p:sp>
        <p:nvSpPr>
          <p:cNvPr id="50" name="TextBox 49">
            <a:extLst>
              <a:ext uri="{FF2B5EF4-FFF2-40B4-BE49-F238E27FC236}">
                <a16:creationId xmlns:a16="http://schemas.microsoft.com/office/drawing/2014/main" id="{6CFFB784-A9B0-011B-9678-9DE7F67AAE29}"/>
              </a:ext>
            </a:extLst>
          </p:cNvPr>
          <p:cNvSpPr txBox="1"/>
          <p:nvPr/>
        </p:nvSpPr>
        <p:spPr>
          <a:xfrm>
            <a:off x="-606247" y="-766625"/>
            <a:ext cx="14351275" cy="646331"/>
          </a:xfrm>
          <a:prstGeom prst="rect">
            <a:avLst/>
          </a:prstGeom>
          <a:noFill/>
        </p:spPr>
        <p:txBody>
          <a:bodyPr wrap="square" rtlCol="0">
            <a:spAutoFit/>
          </a:bodyPr>
          <a:lstStyle/>
          <a:p>
            <a:r>
              <a:rPr lang="en-US" sz="3600">
                <a:solidFill>
                  <a:srgbClr val="00766E"/>
                </a:solidFill>
                <a:latin typeface="Ubuntu" panose="020B0504030602030204" pitchFamily="34" charset="0"/>
              </a:rPr>
              <a:t>Enable and connect to Power BI project files (.pbip)</a:t>
            </a:r>
            <a:endParaRPr lang="en-GB" sz="3600">
              <a:solidFill>
                <a:srgbClr val="00766E"/>
              </a:solidFill>
              <a:latin typeface="Ubuntu" panose="020B0504030602030204" pitchFamily="34" charset="0"/>
            </a:endParaRPr>
          </a:p>
        </p:txBody>
      </p:sp>
      <p:pic>
        <p:nvPicPr>
          <p:cNvPr id="4" name="Picture 3">
            <a:extLst>
              <a:ext uri="{FF2B5EF4-FFF2-40B4-BE49-F238E27FC236}">
                <a16:creationId xmlns:a16="http://schemas.microsoft.com/office/drawing/2014/main" id="{BBC8302D-8971-6050-8AB3-1045F8793689}"/>
              </a:ext>
            </a:extLst>
          </p:cNvPr>
          <p:cNvPicPr>
            <a:picLocks noChangeAspect="1"/>
          </p:cNvPicPr>
          <p:nvPr/>
        </p:nvPicPr>
        <p:blipFill rotWithShape="1">
          <a:blip r:embed="rId4"/>
          <a:srcRect r="20096"/>
          <a:stretch/>
        </p:blipFill>
        <p:spPr>
          <a:xfrm>
            <a:off x="-420914" y="885377"/>
            <a:ext cx="9741895" cy="3825409"/>
          </a:xfrm>
          <a:prstGeom prst="rect">
            <a:avLst/>
          </a:prstGeom>
        </p:spPr>
      </p:pic>
      <p:pic>
        <p:nvPicPr>
          <p:cNvPr id="17" name="Picture 16">
            <a:extLst>
              <a:ext uri="{FF2B5EF4-FFF2-40B4-BE49-F238E27FC236}">
                <a16:creationId xmlns:a16="http://schemas.microsoft.com/office/drawing/2014/main" id="{7B5FD44A-0AAD-CD03-9FA4-20554C71EA36}"/>
              </a:ext>
            </a:extLst>
          </p:cNvPr>
          <p:cNvPicPr>
            <a:picLocks noChangeAspect="1"/>
          </p:cNvPicPr>
          <p:nvPr/>
        </p:nvPicPr>
        <p:blipFill>
          <a:blip r:embed="rId5"/>
          <a:stretch>
            <a:fillRect/>
          </a:stretch>
        </p:blipFill>
        <p:spPr>
          <a:xfrm>
            <a:off x="9422063" y="885377"/>
            <a:ext cx="4101807" cy="2996478"/>
          </a:xfrm>
          <a:prstGeom prst="rect">
            <a:avLst/>
          </a:prstGeom>
        </p:spPr>
      </p:pic>
      <p:grpSp>
        <p:nvGrpSpPr>
          <p:cNvPr id="20" name="Group 19">
            <a:extLst>
              <a:ext uri="{FF2B5EF4-FFF2-40B4-BE49-F238E27FC236}">
                <a16:creationId xmlns:a16="http://schemas.microsoft.com/office/drawing/2014/main" id="{F377E848-6F37-6491-7F9A-5F087F7C32DC}"/>
              </a:ext>
            </a:extLst>
          </p:cNvPr>
          <p:cNvGrpSpPr/>
          <p:nvPr/>
        </p:nvGrpSpPr>
        <p:grpSpPr>
          <a:xfrm>
            <a:off x="-451297" y="48028"/>
            <a:ext cx="13900372" cy="649995"/>
            <a:chOff x="154235" y="154236"/>
            <a:chExt cx="13900372" cy="649995"/>
          </a:xfrm>
        </p:grpSpPr>
        <p:sp>
          <p:nvSpPr>
            <p:cNvPr id="21" name="Rectangle 20">
              <a:extLst>
                <a:ext uri="{FF2B5EF4-FFF2-40B4-BE49-F238E27FC236}">
                  <a16:creationId xmlns:a16="http://schemas.microsoft.com/office/drawing/2014/main" id="{28274ECD-A85C-75F8-7EAD-A3546F5C9193}"/>
                </a:ext>
              </a:extLst>
            </p:cNvPr>
            <p:cNvSpPr/>
            <p:nvPr/>
          </p:nvSpPr>
          <p:spPr>
            <a:xfrm>
              <a:off x="154235" y="154236"/>
              <a:ext cx="13900372" cy="6499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Enable .pbip from preview features, then save and open your first .pbip file in Power BI Desktop</a:t>
              </a:r>
              <a:endParaRPr lang="en-GB" sz="2000" b="1">
                <a:solidFill>
                  <a:srgbClr val="F6F6F6"/>
                </a:solidFill>
                <a:latin typeface="Ubuntu" panose="020B0504030602030204" pitchFamily="34" charset="0"/>
              </a:endParaRPr>
            </a:p>
          </p:txBody>
        </p:sp>
        <p:pic>
          <p:nvPicPr>
            <p:cNvPr id="22" name="Graphic 21" descr="Disk with solid fill">
              <a:extLst>
                <a:ext uri="{FF2B5EF4-FFF2-40B4-BE49-F238E27FC236}">
                  <a16:creationId xmlns:a16="http://schemas.microsoft.com/office/drawing/2014/main" id="{99BDA811-F721-A5A9-D39F-E2ACEF71D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19399" y="269822"/>
              <a:ext cx="418823" cy="418823"/>
            </a:xfrm>
            <a:prstGeom prst="rect">
              <a:avLst/>
            </a:prstGeom>
          </p:spPr>
        </p:pic>
      </p:grpSp>
      <p:grpSp>
        <p:nvGrpSpPr>
          <p:cNvPr id="23" name="Group 22">
            <a:extLst>
              <a:ext uri="{FF2B5EF4-FFF2-40B4-BE49-F238E27FC236}">
                <a16:creationId xmlns:a16="http://schemas.microsoft.com/office/drawing/2014/main" id="{5DB040DF-904E-6791-805D-4F4BDA82AC76}"/>
              </a:ext>
            </a:extLst>
          </p:cNvPr>
          <p:cNvGrpSpPr/>
          <p:nvPr/>
        </p:nvGrpSpPr>
        <p:grpSpPr>
          <a:xfrm>
            <a:off x="-451297" y="5109112"/>
            <a:ext cx="13900372" cy="649995"/>
            <a:chOff x="154235" y="154236"/>
            <a:chExt cx="13900372" cy="649995"/>
          </a:xfrm>
        </p:grpSpPr>
        <p:sp>
          <p:nvSpPr>
            <p:cNvPr id="24" name="Rectangle 23">
              <a:extLst>
                <a:ext uri="{FF2B5EF4-FFF2-40B4-BE49-F238E27FC236}">
                  <a16:creationId xmlns:a16="http://schemas.microsoft.com/office/drawing/2014/main" id="{D041FFF1-6866-BCD5-8FA1-26D06D58AD73}"/>
                </a:ext>
              </a:extLst>
            </p:cNvPr>
            <p:cNvSpPr/>
            <p:nvPr/>
          </p:nvSpPr>
          <p:spPr>
            <a:xfrm>
              <a:off x="154235" y="154236"/>
              <a:ext cx="13900372" cy="6499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Connect to the .</a:t>
              </a:r>
              <a:r>
                <a:rPr lang="en-US" sz="2000" b="1" err="1">
                  <a:solidFill>
                    <a:srgbClr val="F6F6F6"/>
                  </a:solidFill>
                  <a:latin typeface="Ubuntu" panose="020B0504030602030204" pitchFamily="34" charset="0"/>
                </a:rPr>
                <a:t>pbip</a:t>
              </a:r>
              <a:r>
                <a:rPr lang="en-US" sz="2000" b="1">
                  <a:solidFill>
                    <a:srgbClr val="F6F6F6"/>
                  </a:solidFill>
                  <a:latin typeface="Ubuntu" panose="020B0504030602030204" pitchFamily="34" charset="0"/>
                </a:rPr>
                <a:t> model open in Power BI Desktop or open the .pbip metadata in Tabular Editor</a:t>
              </a:r>
              <a:endParaRPr lang="en-GB" sz="2000" b="1">
                <a:solidFill>
                  <a:srgbClr val="F6F6F6"/>
                </a:solidFill>
                <a:latin typeface="Ubuntu" panose="020B0504030602030204" pitchFamily="34" charset="0"/>
              </a:endParaRPr>
            </a:p>
          </p:txBody>
        </p:sp>
        <p:pic>
          <p:nvPicPr>
            <p:cNvPr id="26" name="Graphic 25" descr="Plugged Unplugged with solid fill">
              <a:extLst>
                <a:ext uri="{FF2B5EF4-FFF2-40B4-BE49-F238E27FC236}">
                  <a16:creationId xmlns:a16="http://schemas.microsoft.com/office/drawing/2014/main" id="{9ADA230E-0DA3-14B0-A8D4-F997BA1CB2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19399" y="269822"/>
              <a:ext cx="418823" cy="418823"/>
            </a:xfrm>
            <a:prstGeom prst="rect">
              <a:avLst/>
            </a:prstGeom>
          </p:spPr>
        </p:pic>
      </p:grpSp>
      <p:sp>
        <p:nvSpPr>
          <p:cNvPr id="27" name="Rectangle 26">
            <a:extLst>
              <a:ext uri="{FF2B5EF4-FFF2-40B4-BE49-F238E27FC236}">
                <a16:creationId xmlns:a16="http://schemas.microsoft.com/office/drawing/2014/main" id="{F06F3914-FE29-3CC9-0EFA-4457ABB78C89}"/>
              </a:ext>
            </a:extLst>
          </p:cNvPr>
          <p:cNvSpPr/>
          <p:nvPr/>
        </p:nvSpPr>
        <p:spPr>
          <a:xfrm>
            <a:off x="9427677" y="3909122"/>
            <a:ext cx="4096194" cy="895039"/>
          </a:xfrm>
          <a:prstGeom prst="rect">
            <a:avLst/>
          </a:prstGeom>
          <a:solidFill>
            <a:srgbClr val="DDFFFD"/>
          </a:solidFill>
          <a:ln>
            <a:solidFill>
              <a:srgbClr val="00A9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a:solidFill>
                  <a:srgbClr val="00766E"/>
                </a:solidFill>
                <a:latin typeface="Open Sans" panose="020B0606030504020204" pitchFamily="34" charset="0"/>
                <a:ea typeface="Open Sans" panose="020B0606030504020204" pitchFamily="34" charset="0"/>
                <a:cs typeface="Open Sans" panose="020B0606030504020204" pitchFamily="34" charset="0"/>
              </a:rPr>
              <a:t>TIP FOR #5</a:t>
            </a:r>
          </a:p>
          <a:p>
            <a:r>
              <a:rPr lang="en-US" sz="1200">
                <a:solidFill>
                  <a:srgbClr val="00766E"/>
                </a:solidFill>
                <a:latin typeface="Open Sans" panose="020B0606030504020204" pitchFamily="34" charset="0"/>
                <a:ea typeface="Open Sans" panose="020B0606030504020204" pitchFamily="34" charset="0"/>
                <a:cs typeface="Open Sans" panose="020B0606030504020204" pitchFamily="34" charset="0"/>
              </a:rPr>
              <a:t>Create first a new folder in which you will save your .pbip that has the model name and suffix PBIP. This helps you organize the files this format produces.</a:t>
            </a:r>
            <a:endParaRPr lang="en-GB">
              <a:solidFill>
                <a:srgbClr val="00766E"/>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3" name="Picture 52">
            <a:extLst>
              <a:ext uri="{FF2B5EF4-FFF2-40B4-BE49-F238E27FC236}">
                <a16:creationId xmlns:a16="http://schemas.microsoft.com/office/drawing/2014/main" id="{458E5D9F-C1AA-8C19-5FCF-23AE015A3D6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58671" y="5978694"/>
            <a:ext cx="5571429" cy="3190475"/>
          </a:xfrm>
          <a:prstGeom prst="rect">
            <a:avLst/>
          </a:prstGeom>
        </p:spPr>
      </p:pic>
      <p:grpSp>
        <p:nvGrpSpPr>
          <p:cNvPr id="42" name="Group 41">
            <a:extLst>
              <a:ext uri="{FF2B5EF4-FFF2-40B4-BE49-F238E27FC236}">
                <a16:creationId xmlns:a16="http://schemas.microsoft.com/office/drawing/2014/main" id="{8C5F3A07-618B-DB54-DC9A-EF137BC71E93}"/>
              </a:ext>
            </a:extLst>
          </p:cNvPr>
          <p:cNvGrpSpPr/>
          <p:nvPr/>
        </p:nvGrpSpPr>
        <p:grpSpPr>
          <a:xfrm>
            <a:off x="4670069" y="6489051"/>
            <a:ext cx="885377" cy="885377"/>
            <a:chOff x="-428337" y="7635126"/>
            <a:chExt cx="885377" cy="885377"/>
          </a:xfrm>
        </p:grpSpPr>
        <p:sp>
          <p:nvSpPr>
            <p:cNvPr id="35" name="Rectangle: Rounded Corners 34">
              <a:extLst>
                <a:ext uri="{FF2B5EF4-FFF2-40B4-BE49-F238E27FC236}">
                  <a16:creationId xmlns:a16="http://schemas.microsoft.com/office/drawing/2014/main" id="{C4C67DBD-A0CC-7E66-9859-D3E9C2A74D19}"/>
                </a:ext>
              </a:extLst>
            </p:cNvPr>
            <p:cNvSpPr/>
            <p:nvPr/>
          </p:nvSpPr>
          <p:spPr>
            <a:xfrm>
              <a:off x="-428337" y="7635126"/>
              <a:ext cx="885377" cy="88537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37" name="Picture Placeholder 6">
              <a:extLst>
                <a:ext uri="{FF2B5EF4-FFF2-40B4-BE49-F238E27FC236}">
                  <a16:creationId xmlns:a16="http://schemas.microsoft.com/office/drawing/2014/main" id="{8F36E997-6C65-6335-2C7B-8C1827F86444}"/>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427" b="-6855"/>
            <a:stretch/>
          </p:blipFill>
          <p:spPr>
            <a:xfrm>
              <a:off x="-248341" y="7804135"/>
              <a:ext cx="554879" cy="606350"/>
            </a:xfrm>
            <a:prstGeom prst="rect">
              <a:avLst/>
            </a:prstGeom>
          </p:spPr>
        </p:pic>
      </p:grpSp>
      <p:pic>
        <p:nvPicPr>
          <p:cNvPr id="55" name="Picture 54">
            <a:extLst>
              <a:ext uri="{FF2B5EF4-FFF2-40B4-BE49-F238E27FC236}">
                <a16:creationId xmlns:a16="http://schemas.microsoft.com/office/drawing/2014/main" id="{F6FA1AD3-DA7D-93A4-7C3B-BDEB46B1E0C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506263" y="5973489"/>
            <a:ext cx="6649603" cy="1562315"/>
          </a:xfrm>
          <a:prstGeom prst="rect">
            <a:avLst/>
          </a:prstGeom>
          <a:ln>
            <a:solidFill>
              <a:srgbClr val="002060"/>
            </a:solidFill>
          </a:ln>
        </p:spPr>
      </p:pic>
      <p:grpSp>
        <p:nvGrpSpPr>
          <p:cNvPr id="30" name="Group 29">
            <a:extLst>
              <a:ext uri="{FF2B5EF4-FFF2-40B4-BE49-F238E27FC236}">
                <a16:creationId xmlns:a16="http://schemas.microsoft.com/office/drawing/2014/main" id="{BD89AB64-A4B5-AD77-3FDA-1D0AED7DDE29}"/>
              </a:ext>
            </a:extLst>
          </p:cNvPr>
          <p:cNvGrpSpPr/>
          <p:nvPr/>
        </p:nvGrpSpPr>
        <p:grpSpPr>
          <a:xfrm>
            <a:off x="12638493" y="6489051"/>
            <a:ext cx="885377" cy="885377"/>
            <a:chOff x="-420914" y="5972623"/>
            <a:chExt cx="1136068" cy="1136068"/>
          </a:xfrm>
        </p:grpSpPr>
        <p:sp>
          <p:nvSpPr>
            <p:cNvPr id="28" name="Rectangle: Rounded Corners 27">
              <a:extLst>
                <a:ext uri="{FF2B5EF4-FFF2-40B4-BE49-F238E27FC236}">
                  <a16:creationId xmlns:a16="http://schemas.microsoft.com/office/drawing/2014/main" id="{2A916E10-4A27-7B53-098A-22D103EB1470}"/>
                </a:ext>
              </a:extLst>
            </p:cNvPr>
            <p:cNvSpPr/>
            <p:nvPr/>
          </p:nvSpPr>
          <p:spPr>
            <a:xfrm>
              <a:off x="-420914" y="597262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29" name="Graphic 54">
              <a:extLst>
                <a:ext uri="{FF2B5EF4-FFF2-40B4-BE49-F238E27FC236}">
                  <a16:creationId xmlns:a16="http://schemas.microsoft.com/office/drawing/2014/main" id="{08A63F2A-142E-5F50-CD32-8A1B89A58E5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93387" y="6201389"/>
              <a:ext cx="661965" cy="697587"/>
            </a:xfrm>
            <a:prstGeom prst="rect">
              <a:avLst/>
            </a:prstGeom>
          </p:spPr>
        </p:pic>
      </p:grpSp>
      <p:sp>
        <p:nvSpPr>
          <p:cNvPr id="68" name="TextBox 67">
            <a:extLst>
              <a:ext uri="{FF2B5EF4-FFF2-40B4-BE49-F238E27FC236}">
                <a16:creationId xmlns:a16="http://schemas.microsoft.com/office/drawing/2014/main" id="{EBF402E8-B70F-1250-8C91-424291D4A56A}"/>
              </a:ext>
            </a:extLst>
          </p:cNvPr>
          <p:cNvSpPr txBox="1"/>
          <p:nvPr/>
        </p:nvSpPr>
        <p:spPr>
          <a:xfrm>
            <a:off x="4108572" y="6768710"/>
            <a:ext cx="2176532" cy="369332"/>
          </a:xfrm>
          <a:prstGeom prst="rect">
            <a:avLst/>
          </a:prstGeom>
          <a:noFill/>
        </p:spPr>
        <p:txBody>
          <a:bodyPr wrap="square" rtlCol="0">
            <a:spAutoFit/>
          </a:bodyPr>
          <a:lstStyle/>
          <a:p>
            <a:pPr algn="r"/>
            <a:r>
              <a:rPr lang="en-US" b="1">
                <a:latin typeface="Open Sans" panose="020B0606030504020204" pitchFamily="34" charset="0"/>
                <a:ea typeface="Open Sans" panose="020B0606030504020204" pitchFamily="34" charset="0"/>
                <a:cs typeface="Open Sans" panose="020B0606030504020204" pitchFamily="34" charset="0"/>
              </a:rPr>
              <a:t>OR</a:t>
            </a:r>
          </a:p>
        </p:txBody>
      </p:sp>
      <p:pic>
        <p:nvPicPr>
          <p:cNvPr id="75" name="Picture 74" descr="Cartoon of a green alien sitting in a chair holding a clipboard&#10;&#10;Description automatically generated">
            <a:extLst>
              <a:ext uri="{FF2B5EF4-FFF2-40B4-BE49-F238E27FC236}">
                <a16:creationId xmlns:a16="http://schemas.microsoft.com/office/drawing/2014/main" id="{8B481ED0-EDC1-94C8-851C-5C95D6371E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2797948" y="7617781"/>
            <a:ext cx="3423258" cy="3944494"/>
          </a:xfrm>
          <a:prstGeom prst="rect">
            <a:avLst/>
          </a:prstGeom>
        </p:spPr>
      </p:pic>
      <p:pic>
        <p:nvPicPr>
          <p:cNvPr id="6" name="Picture 5">
            <a:extLst>
              <a:ext uri="{FF2B5EF4-FFF2-40B4-BE49-F238E27FC236}">
                <a16:creationId xmlns:a16="http://schemas.microsoft.com/office/drawing/2014/main" id="{5E1A1BD2-BB5B-1668-2D9F-11B548BC1B91}"/>
              </a:ext>
            </a:extLst>
          </p:cNvPr>
          <p:cNvPicPr>
            <a:picLocks noChangeAspect="1"/>
          </p:cNvPicPr>
          <p:nvPr/>
        </p:nvPicPr>
        <p:blipFill>
          <a:blip r:embed="rId14"/>
          <a:stretch>
            <a:fillRect/>
          </a:stretch>
        </p:blipFill>
        <p:spPr>
          <a:xfrm>
            <a:off x="6491515" y="8208748"/>
            <a:ext cx="5733333" cy="1685714"/>
          </a:xfrm>
          <a:prstGeom prst="rect">
            <a:avLst/>
          </a:prstGeom>
          <a:ln>
            <a:solidFill>
              <a:srgbClr val="002060"/>
            </a:solidFill>
          </a:ln>
        </p:spPr>
      </p:pic>
      <p:grpSp>
        <p:nvGrpSpPr>
          <p:cNvPr id="7" name="Group 6">
            <a:extLst>
              <a:ext uri="{FF2B5EF4-FFF2-40B4-BE49-F238E27FC236}">
                <a16:creationId xmlns:a16="http://schemas.microsoft.com/office/drawing/2014/main" id="{1AF03620-DF3C-67D6-4F91-F6B49112DBCD}"/>
              </a:ext>
            </a:extLst>
          </p:cNvPr>
          <p:cNvGrpSpPr/>
          <p:nvPr/>
        </p:nvGrpSpPr>
        <p:grpSpPr>
          <a:xfrm>
            <a:off x="11740740" y="7879855"/>
            <a:ext cx="885377" cy="885377"/>
            <a:chOff x="-428337" y="7635126"/>
            <a:chExt cx="885377" cy="885377"/>
          </a:xfrm>
        </p:grpSpPr>
        <p:sp>
          <p:nvSpPr>
            <p:cNvPr id="8" name="Rectangle: Rounded Corners 7">
              <a:extLst>
                <a:ext uri="{FF2B5EF4-FFF2-40B4-BE49-F238E27FC236}">
                  <a16:creationId xmlns:a16="http://schemas.microsoft.com/office/drawing/2014/main" id="{81B29BF5-92C0-678E-FE08-0E765650134C}"/>
                </a:ext>
              </a:extLst>
            </p:cNvPr>
            <p:cNvSpPr/>
            <p:nvPr/>
          </p:nvSpPr>
          <p:spPr>
            <a:xfrm>
              <a:off x="-428337" y="7635126"/>
              <a:ext cx="885377" cy="88537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9" name="Picture Placeholder 6">
              <a:extLst>
                <a:ext uri="{FF2B5EF4-FFF2-40B4-BE49-F238E27FC236}">
                  <a16:creationId xmlns:a16="http://schemas.microsoft.com/office/drawing/2014/main" id="{3B55849A-320E-1A3C-E745-8A6325C246C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427" b="-6855"/>
            <a:stretch/>
          </p:blipFill>
          <p:spPr>
            <a:xfrm>
              <a:off x="-248341" y="7804135"/>
              <a:ext cx="554879" cy="606350"/>
            </a:xfrm>
            <a:prstGeom prst="rect">
              <a:avLst/>
            </a:prstGeom>
          </p:spPr>
        </p:pic>
      </p:grpSp>
      <p:sp>
        <p:nvSpPr>
          <p:cNvPr id="10" name="TextBox 9">
            <a:extLst>
              <a:ext uri="{FF2B5EF4-FFF2-40B4-BE49-F238E27FC236}">
                <a16:creationId xmlns:a16="http://schemas.microsoft.com/office/drawing/2014/main" id="{558E7A66-4533-C09D-D2E9-9FCFAA5790F5}"/>
              </a:ext>
            </a:extLst>
          </p:cNvPr>
          <p:cNvSpPr txBox="1"/>
          <p:nvPr/>
        </p:nvSpPr>
        <p:spPr>
          <a:xfrm>
            <a:off x="4136458" y="8470548"/>
            <a:ext cx="2176532" cy="369332"/>
          </a:xfrm>
          <a:prstGeom prst="rect">
            <a:avLst/>
          </a:prstGeom>
          <a:noFill/>
        </p:spPr>
        <p:txBody>
          <a:bodyPr wrap="square" rtlCol="0">
            <a:spAutoFit/>
          </a:bodyPr>
          <a:lstStyle/>
          <a:p>
            <a:pPr algn="r"/>
            <a:r>
              <a:rPr lang="en-US" b="1">
                <a:latin typeface="Open Sans" panose="020B0606030504020204" pitchFamily="34" charset="0"/>
                <a:ea typeface="Open Sans" panose="020B0606030504020204" pitchFamily="34" charset="0"/>
                <a:cs typeface="Open Sans" panose="020B0606030504020204" pitchFamily="34" charset="0"/>
              </a:rPr>
              <a:t>OR</a:t>
            </a:r>
          </a:p>
        </p:txBody>
      </p:sp>
    </p:spTree>
    <p:extLst>
      <p:ext uri="{BB962C8B-B14F-4D97-AF65-F5344CB8AC3E}">
        <p14:creationId xmlns:p14="http://schemas.microsoft.com/office/powerpoint/2010/main" val="2796828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B429CF-1E5B-F42A-A729-15224EA4A99D}"/>
              </a:ext>
            </a:extLst>
          </p:cNvPr>
          <p:cNvSpPr/>
          <p:nvPr/>
        </p:nvSpPr>
        <p:spPr>
          <a:xfrm>
            <a:off x="-761999" y="-898570"/>
            <a:ext cx="14507028" cy="17643520"/>
          </a:xfrm>
          <a:prstGeom prst="rect">
            <a:avLst/>
          </a:prstGeom>
          <a:solidFill>
            <a:srgbClr val="F6F6F6"/>
          </a:solidFill>
          <a:ln w="38100">
            <a:solidFill>
              <a:srgbClr val="0076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ED4A3DEE-D0C0-41C0-1124-96A4146D046F}"/>
              </a:ext>
            </a:extLst>
          </p:cNvPr>
          <p:cNvSpPr/>
          <p:nvPr/>
        </p:nvSpPr>
        <p:spPr>
          <a:xfrm>
            <a:off x="3293016" y="10382344"/>
            <a:ext cx="3573652" cy="561159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1" name="Straight Arrow Connector 210">
            <a:extLst>
              <a:ext uri="{FF2B5EF4-FFF2-40B4-BE49-F238E27FC236}">
                <a16:creationId xmlns:a16="http://schemas.microsoft.com/office/drawing/2014/main" id="{F612A371-D45E-97D4-095D-FCEE1882ECF2}"/>
              </a:ext>
            </a:extLst>
          </p:cNvPr>
          <p:cNvCxnSpPr>
            <a:cxnSpLocks/>
          </p:cNvCxnSpPr>
          <p:nvPr/>
        </p:nvCxnSpPr>
        <p:spPr>
          <a:xfrm>
            <a:off x="4259003" y="15278303"/>
            <a:ext cx="147565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C22D52A4-5A4C-858A-9E3E-7A8791C00176}"/>
              </a:ext>
            </a:extLst>
          </p:cNvPr>
          <p:cNvSpPr txBox="1"/>
          <p:nvPr/>
        </p:nvSpPr>
        <p:spPr>
          <a:xfrm>
            <a:off x="4241664" y="14961387"/>
            <a:ext cx="1355141" cy="307777"/>
          </a:xfrm>
          <a:prstGeom prst="rect">
            <a:avLst/>
          </a:prstGeom>
          <a:noFill/>
        </p:spPr>
        <p:txBody>
          <a:bodyPr wrap="square" rtlCol="0">
            <a:sp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DEPLOY</a:t>
            </a:r>
          </a:p>
        </p:txBody>
      </p:sp>
      <p:sp>
        <p:nvSpPr>
          <p:cNvPr id="81" name="Rectangle 80">
            <a:extLst>
              <a:ext uri="{FF2B5EF4-FFF2-40B4-BE49-F238E27FC236}">
                <a16:creationId xmlns:a16="http://schemas.microsoft.com/office/drawing/2014/main" id="{3AE7F27C-3A67-02A2-8CBE-8DB42380F8D8}"/>
              </a:ext>
            </a:extLst>
          </p:cNvPr>
          <p:cNvSpPr/>
          <p:nvPr/>
        </p:nvSpPr>
        <p:spPr>
          <a:xfrm>
            <a:off x="7121365" y="10382343"/>
            <a:ext cx="6268624" cy="4895959"/>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03F032A4-BF3E-05C0-CD71-9AA6DB97CE08}"/>
              </a:ext>
            </a:extLst>
          </p:cNvPr>
          <p:cNvSpPr/>
          <p:nvPr/>
        </p:nvSpPr>
        <p:spPr>
          <a:xfrm>
            <a:off x="-509593" y="10382345"/>
            <a:ext cx="3569309" cy="1183335"/>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Placeholder 6">
            <a:extLst>
              <a:ext uri="{FF2B5EF4-FFF2-40B4-BE49-F238E27FC236}">
                <a16:creationId xmlns:a16="http://schemas.microsoft.com/office/drawing/2014/main" id="{22235A9F-7C48-2290-36E0-13D9F0E87B2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427" b="-6855"/>
          <a:stretch/>
        </p:blipFill>
        <p:spPr>
          <a:xfrm>
            <a:off x="12571147" y="15506360"/>
            <a:ext cx="893637" cy="976532"/>
          </a:xfrm>
          <a:prstGeom prst="rect">
            <a:avLst/>
          </a:prstGeom>
        </p:spPr>
      </p:pic>
      <p:sp>
        <p:nvSpPr>
          <p:cNvPr id="50" name="TextBox 49">
            <a:extLst>
              <a:ext uri="{FF2B5EF4-FFF2-40B4-BE49-F238E27FC236}">
                <a16:creationId xmlns:a16="http://schemas.microsoft.com/office/drawing/2014/main" id="{6CFFB784-A9B0-011B-9678-9DE7F67AAE29}"/>
              </a:ext>
            </a:extLst>
          </p:cNvPr>
          <p:cNvSpPr txBox="1"/>
          <p:nvPr/>
        </p:nvSpPr>
        <p:spPr>
          <a:xfrm>
            <a:off x="-606247" y="-766625"/>
            <a:ext cx="14351275" cy="646331"/>
          </a:xfrm>
          <a:prstGeom prst="rect">
            <a:avLst/>
          </a:prstGeom>
          <a:noFill/>
        </p:spPr>
        <p:txBody>
          <a:bodyPr wrap="square" rtlCol="0">
            <a:spAutoFit/>
          </a:bodyPr>
          <a:lstStyle/>
          <a:p>
            <a:r>
              <a:rPr lang="en-US" sz="3600">
                <a:solidFill>
                  <a:srgbClr val="00766E"/>
                </a:solidFill>
                <a:latin typeface="Ubuntu" panose="020B0504030602030204" pitchFamily="34" charset="0"/>
              </a:rPr>
              <a:t>Develop and deploy Power BI project files (.pbip)</a:t>
            </a:r>
            <a:endParaRPr lang="en-GB" sz="3600">
              <a:solidFill>
                <a:srgbClr val="00766E"/>
              </a:solidFill>
              <a:latin typeface="Ubuntu" panose="020B0504030602030204" pitchFamily="34" charset="0"/>
            </a:endParaRPr>
          </a:p>
        </p:txBody>
      </p:sp>
      <p:grpSp>
        <p:nvGrpSpPr>
          <p:cNvPr id="69" name="Group 68">
            <a:extLst>
              <a:ext uri="{FF2B5EF4-FFF2-40B4-BE49-F238E27FC236}">
                <a16:creationId xmlns:a16="http://schemas.microsoft.com/office/drawing/2014/main" id="{F79EEFE3-5621-585D-11A1-CC95C9A5440F}"/>
              </a:ext>
            </a:extLst>
          </p:cNvPr>
          <p:cNvGrpSpPr/>
          <p:nvPr/>
        </p:nvGrpSpPr>
        <p:grpSpPr>
          <a:xfrm>
            <a:off x="-510383" y="-4771"/>
            <a:ext cx="13900372" cy="643985"/>
            <a:chOff x="154235" y="154236"/>
            <a:chExt cx="13900372" cy="643985"/>
          </a:xfrm>
        </p:grpSpPr>
        <p:sp>
          <p:nvSpPr>
            <p:cNvPr id="70" name="Rectangle 69">
              <a:extLst>
                <a:ext uri="{FF2B5EF4-FFF2-40B4-BE49-F238E27FC236}">
                  <a16:creationId xmlns:a16="http://schemas.microsoft.com/office/drawing/2014/main" id="{2B084B0E-2698-96DA-E129-666307AC26B5}"/>
                </a:ext>
              </a:extLst>
            </p:cNvPr>
            <p:cNvSpPr/>
            <p:nvPr/>
          </p:nvSpPr>
          <p:spPr>
            <a:xfrm>
              <a:off x="154235" y="154236"/>
              <a:ext cx="13900372" cy="64398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Work in Tabular Editor using DAX code assistance features, C# scripts/macros, queries, etc.</a:t>
              </a:r>
              <a:endParaRPr lang="en-GB" sz="2000" b="1">
                <a:solidFill>
                  <a:srgbClr val="F6F6F6"/>
                </a:solidFill>
                <a:latin typeface="Ubuntu" panose="020B0504030602030204" pitchFamily="34" charset="0"/>
              </a:endParaRPr>
            </a:p>
          </p:txBody>
        </p:sp>
        <p:pic>
          <p:nvPicPr>
            <p:cNvPr id="71" name="Graphic 70" descr="Tools with solid fill">
              <a:extLst>
                <a:ext uri="{FF2B5EF4-FFF2-40B4-BE49-F238E27FC236}">
                  <a16:creationId xmlns:a16="http://schemas.microsoft.com/office/drawing/2014/main" id="{D2BE5274-68F3-BEFC-BCEF-A1A2F7BDBC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19399" y="269822"/>
              <a:ext cx="418823" cy="418823"/>
            </a:xfrm>
            <a:prstGeom prst="rect">
              <a:avLst/>
            </a:prstGeom>
          </p:spPr>
        </p:pic>
      </p:grpSp>
      <p:pic>
        <p:nvPicPr>
          <p:cNvPr id="73" name="Picture 72">
            <a:extLst>
              <a:ext uri="{FF2B5EF4-FFF2-40B4-BE49-F238E27FC236}">
                <a16:creationId xmlns:a16="http://schemas.microsoft.com/office/drawing/2014/main" id="{D1983858-BFA3-CA69-41B9-3FD80A4A492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17756" y="874876"/>
            <a:ext cx="13907744" cy="7670637"/>
          </a:xfrm>
          <a:prstGeom prst="rect">
            <a:avLst/>
          </a:prstGeom>
        </p:spPr>
      </p:pic>
      <p:sp>
        <p:nvSpPr>
          <p:cNvPr id="2" name="Rectangle 1">
            <a:extLst>
              <a:ext uri="{FF2B5EF4-FFF2-40B4-BE49-F238E27FC236}">
                <a16:creationId xmlns:a16="http://schemas.microsoft.com/office/drawing/2014/main" id="{D5EF7E7E-2ECA-06D2-A1A2-0B310DBAB727}"/>
              </a:ext>
            </a:extLst>
          </p:cNvPr>
          <p:cNvSpPr/>
          <p:nvPr/>
        </p:nvSpPr>
        <p:spPr>
          <a:xfrm>
            <a:off x="9151620" y="6926580"/>
            <a:ext cx="868680" cy="1905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1449F833-64F9-7898-CFD2-B099E81B4BAE}"/>
              </a:ext>
            </a:extLst>
          </p:cNvPr>
          <p:cNvGrpSpPr/>
          <p:nvPr/>
        </p:nvGrpSpPr>
        <p:grpSpPr>
          <a:xfrm>
            <a:off x="-510383" y="8781527"/>
            <a:ext cx="13900372" cy="649995"/>
            <a:chOff x="154235" y="154236"/>
            <a:chExt cx="13900372" cy="649995"/>
          </a:xfrm>
        </p:grpSpPr>
        <p:sp>
          <p:nvSpPr>
            <p:cNvPr id="5" name="Rectangle 4">
              <a:extLst>
                <a:ext uri="{FF2B5EF4-FFF2-40B4-BE49-F238E27FC236}">
                  <a16:creationId xmlns:a16="http://schemas.microsoft.com/office/drawing/2014/main" id="{2A2F6B3E-85D6-A7A9-2902-E3ED1F8E5714}"/>
                </a:ext>
              </a:extLst>
            </p:cNvPr>
            <p:cNvSpPr/>
            <p:nvPr/>
          </p:nvSpPr>
          <p:spPr>
            <a:xfrm>
              <a:off x="154235" y="154236"/>
              <a:ext cx="13900372" cy="6499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Deploy the semantic model with Power BI Desktop or Tabular Editor</a:t>
              </a:r>
              <a:endParaRPr lang="en-GB" sz="2000" b="1">
                <a:solidFill>
                  <a:srgbClr val="F6F6F6"/>
                </a:solidFill>
                <a:latin typeface="Ubuntu" panose="020B0504030602030204" pitchFamily="34" charset="0"/>
              </a:endParaRPr>
            </a:p>
          </p:txBody>
        </p:sp>
        <p:pic>
          <p:nvPicPr>
            <p:cNvPr id="6" name="Graphic 5" descr="Upload with solid fill">
              <a:extLst>
                <a:ext uri="{FF2B5EF4-FFF2-40B4-BE49-F238E27FC236}">
                  <a16:creationId xmlns:a16="http://schemas.microsoft.com/office/drawing/2014/main" id="{BEA04F8E-0767-E7FA-C2DA-C5F33BF8AB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19399" y="269822"/>
              <a:ext cx="418823" cy="418823"/>
            </a:xfrm>
            <a:prstGeom prst="rect">
              <a:avLst/>
            </a:prstGeom>
          </p:spPr>
        </p:pic>
      </p:grpSp>
      <p:grpSp>
        <p:nvGrpSpPr>
          <p:cNvPr id="31" name="Group 30">
            <a:extLst>
              <a:ext uri="{FF2B5EF4-FFF2-40B4-BE49-F238E27FC236}">
                <a16:creationId xmlns:a16="http://schemas.microsoft.com/office/drawing/2014/main" id="{AF05955D-D309-C677-0E34-5FD85DFCAB95}"/>
              </a:ext>
            </a:extLst>
          </p:cNvPr>
          <p:cNvGrpSpPr/>
          <p:nvPr/>
        </p:nvGrpSpPr>
        <p:grpSpPr>
          <a:xfrm>
            <a:off x="-510500" y="9667351"/>
            <a:ext cx="3548819" cy="714995"/>
            <a:chOff x="154235" y="121736"/>
            <a:chExt cx="3548819" cy="714995"/>
          </a:xfrm>
        </p:grpSpPr>
        <p:sp>
          <p:nvSpPr>
            <p:cNvPr id="32" name="Rectangle 31">
              <a:extLst>
                <a:ext uri="{FF2B5EF4-FFF2-40B4-BE49-F238E27FC236}">
                  <a16:creationId xmlns:a16="http://schemas.microsoft.com/office/drawing/2014/main" id="{066924AA-94F0-B0F9-96A5-EC38CF4A7F9B}"/>
                </a:ext>
              </a:extLst>
            </p:cNvPr>
            <p:cNvSpPr/>
            <p:nvPr/>
          </p:nvSpPr>
          <p:spPr>
            <a:xfrm>
              <a:off x="154235" y="121736"/>
              <a:ext cx="3548819" cy="714995"/>
            </a:xfrm>
            <a:prstGeom prst="rect">
              <a:avLst/>
            </a:prstGeom>
            <a:solidFill>
              <a:srgbClr val="0076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Power BI Pro</a:t>
              </a:r>
            </a:p>
            <a:p>
              <a:pPr marL="800100"/>
              <a:r>
                <a:rPr lang="en-US" sz="1600">
                  <a:solidFill>
                    <a:srgbClr val="F6F6F6"/>
                  </a:solidFill>
                  <a:latin typeface="Ubuntu" panose="020B0504030602030204" pitchFamily="34" charset="0"/>
                </a:rPr>
                <a:t>shared capacity</a:t>
              </a:r>
              <a:endParaRPr lang="en-GB" sz="1600">
                <a:solidFill>
                  <a:srgbClr val="F6F6F6"/>
                </a:solidFill>
                <a:latin typeface="Ubuntu" panose="020B0504030602030204" pitchFamily="34" charset="0"/>
              </a:endParaRPr>
            </a:p>
          </p:txBody>
        </p:sp>
        <p:pic>
          <p:nvPicPr>
            <p:cNvPr id="33" name="Graphic 32">
              <a:extLst>
                <a:ext uri="{FF2B5EF4-FFF2-40B4-BE49-F238E27FC236}">
                  <a16:creationId xmlns:a16="http://schemas.microsoft.com/office/drawing/2014/main" id="{2DF6626E-92FB-0EEA-B5D7-EF5A45D283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19399" y="269822"/>
              <a:ext cx="418823" cy="418823"/>
            </a:xfrm>
            <a:prstGeom prst="rect">
              <a:avLst/>
            </a:prstGeom>
          </p:spPr>
        </p:pic>
      </p:grpSp>
      <p:grpSp>
        <p:nvGrpSpPr>
          <p:cNvPr id="34" name="Group 33">
            <a:extLst>
              <a:ext uri="{FF2B5EF4-FFF2-40B4-BE49-F238E27FC236}">
                <a16:creationId xmlns:a16="http://schemas.microsoft.com/office/drawing/2014/main" id="{EC73A449-2440-8989-22A0-04A064F8933E}"/>
              </a:ext>
            </a:extLst>
          </p:cNvPr>
          <p:cNvGrpSpPr/>
          <p:nvPr/>
        </p:nvGrpSpPr>
        <p:grpSpPr>
          <a:xfrm>
            <a:off x="3293016" y="9667350"/>
            <a:ext cx="3573652" cy="714995"/>
            <a:chOff x="154235" y="121736"/>
            <a:chExt cx="3573652" cy="714995"/>
          </a:xfrm>
        </p:grpSpPr>
        <p:sp>
          <p:nvSpPr>
            <p:cNvPr id="36" name="Rectangle 35">
              <a:extLst>
                <a:ext uri="{FF2B5EF4-FFF2-40B4-BE49-F238E27FC236}">
                  <a16:creationId xmlns:a16="http://schemas.microsoft.com/office/drawing/2014/main" id="{415ACD01-75F5-097A-7F14-7AE668C23F80}"/>
                </a:ext>
              </a:extLst>
            </p:cNvPr>
            <p:cNvSpPr/>
            <p:nvPr/>
          </p:nvSpPr>
          <p:spPr>
            <a:xfrm>
              <a:off x="154235" y="121736"/>
              <a:ext cx="3573652" cy="714995"/>
            </a:xfrm>
            <a:prstGeom prst="rect">
              <a:avLst/>
            </a:prstGeom>
            <a:solidFill>
              <a:srgbClr val="0076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Power BI PPU</a:t>
              </a:r>
            </a:p>
            <a:p>
              <a:pPr marL="800100"/>
              <a:r>
                <a:rPr lang="en-US" sz="1600">
                  <a:solidFill>
                    <a:srgbClr val="F6F6F6"/>
                  </a:solidFill>
                  <a:latin typeface="Ubuntu" panose="020B0504030602030204" pitchFamily="34" charset="0"/>
                </a:rPr>
                <a:t>shared capacity</a:t>
              </a:r>
              <a:endParaRPr lang="en-GB" sz="1600">
                <a:solidFill>
                  <a:srgbClr val="F6F6F6"/>
                </a:solidFill>
                <a:latin typeface="Ubuntu" panose="020B0504030602030204" pitchFamily="34" charset="0"/>
              </a:endParaRPr>
            </a:p>
          </p:txBody>
        </p:sp>
        <p:pic>
          <p:nvPicPr>
            <p:cNvPr id="38" name="Graphic 32">
              <a:extLst>
                <a:ext uri="{FF2B5EF4-FFF2-40B4-BE49-F238E27FC236}">
                  <a16:creationId xmlns:a16="http://schemas.microsoft.com/office/drawing/2014/main" id="{7865D231-4CB5-1998-68D6-183AE612BBC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98861" y="264391"/>
              <a:ext cx="459899" cy="429685"/>
            </a:xfrm>
            <a:prstGeom prst="rect">
              <a:avLst/>
            </a:prstGeom>
          </p:spPr>
        </p:pic>
      </p:grpSp>
      <p:grpSp>
        <p:nvGrpSpPr>
          <p:cNvPr id="78" name="Group 77">
            <a:extLst>
              <a:ext uri="{FF2B5EF4-FFF2-40B4-BE49-F238E27FC236}">
                <a16:creationId xmlns:a16="http://schemas.microsoft.com/office/drawing/2014/main" id="{20CA33D5-0332-2A94-DB97-0AA9B191949A}"/>
              </a:ext>
            </a:extLst>
          </p:cNvPr>
          <p:cNvGrpSpPr/>
          <p:nvPr/>
        </p:nvGrpSpPr>
        <p:grpSpPr>
          <a:xfrm>
            <a:off x="7121365" y="9667350"/>
            <a:ext cx="6268624" cy="714995"/>
            <a:chOff x="154235" y="121736"/>
            <a:chExt cx="6268624" cy="714995"/>
          </a:xfrm>
        </p:grpSpPr>
        <p:sp>
          <p:nvSpPr>
            <p:cNvPr id="79" name="Rectangle 78">
              <a:extLst>
                <a:ext uri="{FF2B5EF4-FFF2-40B4-BE49-F238E27FC236}">
                  <a16:creationId xmlns:a16="http://schemas.microsoft.com/office/drawing/2014/main" id="{6F54CB8C-74D8-B2E0-E7E1-79FEA7901986}"/>
                </a:ext>
              </a:extLst>
            </p:cNvPr>
            <p:cNvSpPr/>
            <p:nvPr/>
          </p:nvSpPr>
          <p:spPr>
            <a:xfrm>
              <a:off x="154235" y="121736"/>
              <a:ext cx="6268624" cy="714995"/>
            </a:xfrm>
            <a:prstGeom prst="rect">
              <a:avLst/>
            </a:prstGeom>
            <a:solidFill>
              <a:srgbClr val="0076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2000" b="1">
                  <a:solidFill>
                    <a:srgbClr val="F6F6F6"/>
                  </a:solidFill>
                  <a:latin typeface="Ubuntu" panose="020B0504030602030204" pitchFamily="34" charset="0"/>
                </a:rPr>
                <a:t>Fabric and Azure DevOps</a:t>
              </a:r>
            </a:p>
            <a:p>
              <a:pPr marL="800100"/>
              <a:r>
                <a:rPr lang="en-US" sz="1600">
                  <a:solidFill>
                    <a:srgbClr val="F6F6F6"/>
                  </a:solidFill>
                  <a:latin typeface="Ubuntu" panose="020B0504030602030204" pitchFamily="34" charset="0"/>
                </a:rPr>
                <a:t>dedicated capacity (with workspace Git integration)</a:t>
              </a:r>
              <a:endParaRPr lang="en-GB" sz="1600">
                <a:solidFill>
                  <a:srgbClr val="F6F6F6"/>
                </a:solidFill>
                <a:latin typeface="Ubuntu" panose="020B0504030602030204" pitchFamily="34" charset="0"/>
              </a:endParaRPr>
            </a:p>
          </p:txBody>
        </p:sp>
        <p:pic>
          <p:nvPicPr>
            <p:cNvPr id="80" name="Graphic 32">
              <a:extLst>
                <a:ext uri="{FF2B5EF4-FFF2-40B4-BE49-F238E27FC236}">
                  <a16:creationId xmlns:a16="http://schemas.microsoft.com/office/drawing/2014/main" id="{DEA9185E-39F7-0889-4EB8-24299AA189C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99646" y="264391"/>
              <a:ext cx="458330" cy="429685"/>
            </a:xfrm>
            <a:prstGeom prst="rect">
              <a:avLst/>
            </a:prstGeom>
          </p:spPr>
        </p:pic>
      </p:grpSp>
      <p:sp>
        <p:nvSpPr>
          <p:cNvPr id="126" name="Rectangle: Rounded Corners 125">
            <a:extLst>
              <a:ext uri="{FF2B5EF4-FFF2-40B4-BE49-F238E27FC236}">
                <a16:creationId xmlns:a16="http://schemas.microsoft.com/office/drawing/2014/main" id="{96993E88-5F93-4E35-FC69-6D56B8E7BC98}"/>
              </a:ext>
            </a:extLst>
          </p:cNvPr>
          <p:cNvSpPr/>
          <p:nvPr/>
        </p:nvSpPr>
        <p:spPr>
          <a:xfrm>
            <a:off x="9691769" y="14128844"/>
            <a:ext cx="839980" cy="839980"/>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27" name="Graphic 54">
            <a:extLst>
              <a:ext uri="{FF2B5EF4-FFF2-40B4-BE49-F238E27FC236}">
                <a16:creationId xmlns:a16="http://schemas.microsoft.com/office/drawing/2014/main" id="{0550BB01-76AE-0047-AA41-5DC3F0725B7A}"/>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9859998" y="14311158"/>
            <a:ext cx="489440" cy="489440"/>
          </a:xfrm>
          <a:prstGeom prst="rect">
            <a:avLst/>
          </a:prstGeom>
        </p:spPr>
      </p:pic>
      <p:cxnSp>
        <p:nvCxnSpPr>
          <p:cNvPr id="131" name="Connector: Elbow 130">
            <a:extLst>
              <a:ext uri="{FF2B5EF4-FFF2-40B4-BE49-F238E27FC236}">
                <a16:creationId xmlns:a16="http://schemas.microsoft.com/office/drawing/2014/main" id="{684DF839-501B-FB1F-8B8B-E37676EFC041}"/>
              </a:ext>
            </a:extLst>
          </p:cNvPr>
          <p:cNvCxnSpPr>
            <a:cxnSpLocks/>
          </p:cNvCxnSpPr>
          <p:nvPr/>
        </p:nvCxnSpPr>
        <p:spPr>
          <a:xfrm rot="5400000">
            <a:off x="11354547" y="13383327"/>
            <a:ext cx="532106" cy="1841184"/>
          </a:xfrm>
          <a:prstGeom prst="bentConnector2">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53CCBA16-6F4D-8E92-3F65-7F9CE60962B4}"/>
              </a:ext>
            </a:extLst>
          </p:cNvPr>
          <p:cNvSpPr txBox="1"/>
          <p:nvPr/>
        </p:nvSpPr>
        <p:spPr>
          <a:xfrm>
            <a:off x="11057329" y="14259936"/>
            <a:ext cx="1355141" cy="307777"/>
          </a:xfrm>
          <a:prstGeom prst="rect">
            <a:avLst/>
          </a:prstGeom>
          <a:noFill/>
        </p:spPr>
        <p:txBody>
          <a:bodyPr wrap="square" rtlCol="0">
            <a:sp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SYNC</a:t>
            </a:r>
          </a:p>
        </p:txBody>
      </p:sp>
      <p:grpSp>
        <p:nvGrpSpPr>
          <p:cNvPr id="197" name="Group 196">
            <a:extLst>
              <a:ext uri="{FF2B5EF4-FFF2-40B4-BE49-F238E27FC236}">
                <a16:creationId xmlns:a16="http://schemas.microsoft.com/office/drawing/2014/main" id="{75066E70-C8F9-A674-56B4-759D95EDCC76}"/>
              </a:ext>
            </a:extLst>
          </p:cNvPr>
          <p:cNvGrpSpPr/>
          <p:nvPr/>
        </p:nvGrpSpPr>
        <p:grpSpPr>
          <a:xfrm>
            <a:off x="-396426" y="10516070"/>
            <a:ext cx="3340454" cy="879076"/>
            <a:chOff x="-396426" y="10498392"/>
            <a:chExt cx="3340454" cy="879076"/>
          </a:xfrm>
        </p:grpSpPr>
        <p:grpSp>
          <p:nvGrpSpPr>
            <p:cNvPr id="49" name="Group 48">
              <a:extLst>
                <a:ext uri="{FF2B5EF4-FFF2-40B4-BE49-F238E27FC236}">
                  <a16:creationId xmlns:a16="http://schemas.microsoft.com/office/drawing/2014/main" id="{FE81DBAE-B0F7-99A8-EB19-0829490D9454}"/>
                </a:ext>
              </a:extLst>
            </p:cNvPr>
            <p:cNvGrpSpPr/>
            <p:nvPr/>
          </p:nvGrpSpPr>
          <p:grpSpPr>
            <a:xfrm>
              <a:off x="-396426" y="10498392"/>
              <a:ext cx="3297217" cy="839981"/>
              <a:chOff x="-510383" y="10785962"/>
              <a:chExt cx="3475416" cy="885378"/>
            </a:xfrm>
          </p:grpSpPr>
          <p:cxnSp>
            <p:nvCxnSpPr>
              <p:cNvPr id="10" name="Straight Arrow Connector 9">
                <a:extLst>
                  <a:ext uri="{FF2B5EF4-FFF2-40B4-BE49-F238E27FC236}">
                    <a16:creationId xmlns:a16="http://schemas.microsoft.com/office/drawing/2014/main" id="{DE45E153-D5FB-0982-6568-87A86E40C580}"/>
                  </a:ext>
                </a:extLst>
              </p:cNvPr>
              <p:cNvCxnSpPr>
                <a:cxnSpLocks/>
              </p:cNvCxnSpPr>
              <p:nvPr/>
            </p:nvCxnSpPr>
            <p:spPr>
              <a:xfrm>
                <a:off x="374994" y="11237811"/>
                <a:ext cx="1555406" cy="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D483828-D946-DC04-91E4-CF7FC6D28A22}"/>
                  </a:ext>
                </a:extLst>
              </p:cNvPr>
              <p:cNvGrpSpPr/>
              <p:nvPr/>
            </p:nvGrpSpPr>
            <p:grpSpPr>
              <a:xfrm>
                <a:off x="-510383" y="10785963"/>
                <a:ext cx="885377" cy="885377"/>
                <a:chOff x="-420914" y="5972623"/>
                <a:chExt cx="1136068" cy="1136068"/>
              </a:xfrm>
            </p:grpSpPr>
            <p:sp>
              <p:nvSpPr>
                <p:cNvPr id="8" name="Rectangle: Rounded Corners 7">
                  <a:extLst>
                    <a:ext uri="{FF2B5EF4-FFF2-40B4-BE49-F238E27FC236}">
                      <a16:creationId xmlns:a16="http://schemas.microsoft.com/office/drawing/2014/main" id="{32F34DA3-A782-3382-CBA4-51003EE1EC76}"/>
                    </a:ext>
                  </a:extLst>
                </p:cNvPr>
                <p:cNvSpPr/>
                <p:nvPr/>
              </p:nvSpPr>
              <p:spPr>
                <a:xfrm>
                  <a:off x="-420914" y="597262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9" name="Graphic 54">
                  <a:extLst>
                    <a:ext uri="{FF2B5EF4-FFF2-40B4-BE49-F238E27FC236}">
                      <a16:creationId xmlns:a16="http://schemas.microsoft.com/office/drawing/2014/main" id="{D8091714-CCC9-0277-29BB-0EC5ACCCA69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93387" y="6201389"/>
                  <a:ext cx="661965" cy="697587"/>
                </a:xfrm>
                <a:prstGeom prst="rect">
                  <a:avLst/>
                </a:prstGeom>
              </p:spPr>
            </p:pic>
          </p:grpSp>
          <p:sp>
            <p:nvSpPr>
              <p:cNvPr id="15" name="TextBox 14">
                <a:extLst>
                  <a:ext uri="{FF2B5EF4-FFF2-40B4-BE49-F238E27FC236}">
                    <a16:creationId xmlns:a16="http://schemas.microsoft.com/office/drawing/2014/main" id="{099F58FB-1B08-69DD-DA73-B7CF73D0C9C7}"/>
                  </a:ext>
                </a:extLst>
              </p:cNvPr>
              <p:cNvSpPr txBox="1"/>
              <p:nvPr/>
            </p:nvSpPr>
            <p:spPr>
              <a:xfrm>
                <a:off x="6375" y="10903767"/>
                <a:ext cx="2176532" cy="324411"/>
              </a:xfrm>
              <a:prstGeom prst="rect">
                <a:avLst/>
              </a:prstGeom>
              <a:noFill/>
            </p:spPr>
            <p:txBody>
              <a:bodyPr wrap="square" rtlCol="0">
                <a:sp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PUBLISH</a:t>
                </a:r>
              </a:p>
            </p:txBody>
          </p:sp>
          <p:grpSp>
            <p:nvGrpSpPr>
              <p:cNvPr id="16" name="Group 15">
                <a:extLst>
                  <a:ext uri="{FF2B5EF4-FFF2-40B4-BE49-F238E27FC236}">
                    <a16:creationId xmlns:a16="http://schemas.microsoft.com/office/drawing/2014/main" id="{DA93F0D9-8B24-8FAE-F59C-E509D2A2AD5D}"/>
                  </a:ext>
                </a:extLst>
              </p:cNvPr>
              <p:cNvGrpSpPr/>
              <p:nvPr/>
            </p:nvGrpSpPr>
            <p:grpSpPr>
              <a:xfrm>
                <a:off x="2079656" y="10785962"/>
                <a:ext cx="885377" cy="885377"/>
                <a:chOff x="-420914" y="5972623"/>
                <a:chExt cx="1136068" cy="1136068"/>
              </a:xfrm>
            </p:grpSpPr>
            <p:sp>
              <p:nvSpPr>
                <p:cNvPr id="18" name="Rectangle: Rounded Corners 17">
                  <a:extLst>
                    <a:ext uri="{FF2B5EF4-FFF2-40B4-BE49-F238E27FC236}">
                      <a16:creationId xmlns:a16="http://schemas.microsoft.com/office/drawing/2014/main" id="{FE000FB8-D846-F855-8DA1-30E024AF2518}"/>
                    </a:ext>
                  </a:extLst>
                </p:cNvPr>
                <p:cNvSpPr/>
                <p:nvPr/>
              </p:nvSpPr>
              <p:spPr>
                <a:xfrm>
                  <a:off x="-420914" y="597262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9" name="Graphic 54">
                  <a:extLst>
                    <a:ext uri="{FF2B5EF4-FFF2-40B4-BE49-F238E27FC236}">
                      <a16:creationId xmlns:a16="http://schemas.microsoft.com/office/drawing/2014/main" id="{ED476E90-EB32-E967-0750-CFD63AE5BE08}"/>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93385" y="6219201"/>
                  <a:ext cx="661965" cy="661965"/>
                </a:xfrm>
                <a:prstGeom prst="rect">
                  <a:avLst/>
                </a:prstGeom>
              </p:spPr>
            </p:pic>
          </p:grpSp>
        </p:grpSp>
        <p:pic>
          <p:nvPicPr>
            <p:cNvPr id="144" name="Graphic 54">
              <a:extLst>
                <a:ext uri="{FF2B5EF4-FFF2-40B4-BE49-F238E27FC236}">
                  <a16:creationId xmlns:a16="http://schemas.microsoft.com/office/drawing/2014/main" id="{88077AEF-4FE3-A5FB-012E-6560FCAB7CA9}"/>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2708900" y="11063963"/>
              <a:ext cx="235128" cy="313505"/>
            </a:xfrm>
            <a:prstGeom prst="rect">
              <a:avLst/>
            </a:prstGeom>
          </p:spPr>
        </p:pic>
      </p:grpSp>
      <p:grpSp>
        <p:nvGrpSpPr>
          <p:cNvPr id="196" name="Group 195">
            <a:extLst>
              <a:ext uri="{FF2B5EF4-FFF2-40B4-BE49-F238E27FC236}">
                <a16:creationId xmlns:a16="http://schemas.microsoft.com/office/drawing/2014/main" id="{56DF6F75-BDF7-1996-8C80-5378B672201D}"/>
              </a:ext>
            </a:extLst>
          </p:cNvPr>
          <p:cNvGrpSpPr/>
          <p:nvPr/>
        </p:nvGrpSpPr>
        <p:grpSpPr>
          <a:xfrm>
            <a:off x="3406183" y="10518511"/>
            <a:ext cx="3338991" cy="874195"/>
            <a:chOff x="3406183" y="10498392"/>
            <a:chExt cx="3338991" cy="874195"/>
          </a:xfrm>
        </p:grpSpPr>
        <p:grpSp>
          <p:nvGrpSpPr>
            <p:cNvPr id="52" name="Group 51">
              <a:extLst>
                <a:ext uri="{FF2B5EF4-FFF2-40B4-BE49-F238E27FC236}">
                  <a16:creationId xmlns:a16="http://schemas.microsoft.com/office/drawing/2014/main" id="{522D43A2-B69B-0D88-2DD0-3B2A43F3D84E}"/>
                </a:ext>
              </a:extLst>
            </p:cNvPr>
            <p:cNvGrpSpPr/>
            <p:nvPr/>
          </p:nvGrpSpPr>
          <p:grpSpPr>
            <a:xfrm>
              <a:off x="3406183" y="10498392"/>
              <a:ext cx="3297217" cy="839981"/>
              <a:chOff x="-510383" y="10785962"/>
              <a:chExt cx="3475416" cy="885378"/>
            </a:xfrm>
          </p:grpSpPr>
          <p:cxnSp>
            <p:nvCxnSpPr>
              <p:cNvPr id="56" name="Straight Arrow Connector 55">
                <a:extLst>
                  <a:ext uri="{FF2B5EF4-FFF2-40B4-BE49-F238E27FC236}">
                    <a16:creationId xmlns:a16="http://schemas.microsoft.com/office/drawing/2014/main" id="{51EBBFC5-11A9-E2D0-E369-57F8CD8CC18B}"/>
                  </a:ext>
                </a:extLst>
              </p:cNvPr>
              <p:cNvCxnSpPr>
                <a:cxnSpLocks/>
              </p:cNvCxnSpPr>
              <p:nvPr/>
            </p:nvCxnSpPr>
            <p:spPr>
              <a:xfrm>
                <a:off x="374994" y="11237811"/>
                <a:ext cx="1555406" cy="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47D9C37B-5A86-5DAC-22F6-E1A2176A76E3}"/>
                  </a:ext>
                </a:extLst>
              </p:cNvPr>
              <p:cNvSpPr txBox="1"/>
              <p:nvPr/>
            </p:nvSpPr>
            <p:spPr>
              <a:xfrm>
                <a:off x="6375" y="10911799"/>
                <a:ext cx="2176532" cy="324411"/>
              </a:xfrm>
              <a:prstGeom prst="rect">
                <a:avLst/>
              </a:prstGeom>
              <a:noFill/>
            </p:spPr>
            <p:txBody>
              <a:bodyPr wrap="square" rtlCol="0">
                <a:sp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PUBLISH</a:t>
                </a:r>
              </a:p>
            </p:txBody>
          </p:sp>
          <p:grpSp>
            <p:nvGrpSpPr>
              <p:cNvPr id="54" name="Group 53">
                <a:extLst>
                  <a:ext uri="{FF2B5EF4-FFF2-40B4-BE49-F238E27FC236}">
                    <a16:creationId xmlns:a16="http://schemas.microsoft.com/office/drawing/2014/main" id="{EB585F82-6E90-AC45-2E49-CFBA468853D0}"/>
                  </a:ext>
                </a:extLst>
              </p:cNvPr>
              <p:cNvGrpSpPr/>
              <p:nvPr/>
            </p:nvGrpSpPr>
            <p:grpSpPr>
              <a:xfrm>
                <a:off x="-510383" y="10785963"/>
                <a:ext cx="885377" cy="885377"/>
                <a:chOff x="-420914" y="5972623"/>
                <a:chExt cx="1136068" cy="1136068"/>
              </a:xfrm>
            </p:grpSpPr>
            <p:sp>
              <p:nvSpPr>
                <p:cNvPr id="61" name="Rectangle: Rounded Corners 60">
                  <a:extLst>
                    <a:ext uri="{FF2B5EF4-FFF2-40B4-BE49-F238E27FC236}">
                      <a16:creationId xmlns:a16="http://schemas.microsoft.com/office/drawing/2014/main" id="{2F58380C-7C4A-ECBC-7ED0-7B11553D031D}"/>
                    </a:ext>
                  </a:extLst>
                </p:cNvPr>
                <p:cNvSpPr/>
                <p:nvPr/>
              </p:nvSpPr>
              <p:spPr>
                <a:xfrm>
                  <a:off x="-420914" y="597262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62" name="Graphic 54">
                  <a:extLst>
                    <a:ext uri="{FF2B5EF4-FFF2-40B4-BE49-F238E27FC236}">
                      <a16:creationId xmlns:a16="http://schemas.microsoft.com/office/drawing/2014/main" id="{9221BA16-BAE7-F4C6-F3A3-B10E589A0E9D}"/>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93387" y="6201389"/>
                  <a:ext cx="661965" cy="697587"/>
                </a:xfrm>
                <a:prstGeom prst="rect">
                  <a:avLst/>
                </a:prstGeom>
              </p:spPr>
            </p:pic>
          </p:grpSp>
          <p:grpSp>
            <p:nvGrpSpPr>
              <p:cNvPr id="58" name="Group 57">
                <a:extLst>
                  <a:ext uri="{FF2B5EF4-FFF2-40B4-BE49-F238E27FC236}">
                    <a16:creationId xmlns:a16="http://schemas.microsoft.com/office/drawing/2014/main" id="{B365ED11-3934-671E-8051-226D81CDBB89}"/>
                  </a:ext>
                </a:extLst>
              </p:cNvPr>
              <p:cNvGrpSpPr/>
              <p:nvPr/>
            </p:nvGrpSpPr>
            <p:grpSpPr>
              <a:xfrm>
                <a:off x="2079656" y="10785962"/>
                <a:ext cx="885377" cy="885377"/>
                <a:chOff x="-420914" y="5972623"/>
                <a:chExt cx="1136068" cy="1136068"/>
              </a:xfrm>
            </p:grpSpPr>
            <p:sp>
              <p:nvSpPr>
                <p:cNvPr id="59" name="Rectangle: Rounded Corners 58">
                  <a:extLst>
                    <a:ext uri="{FF2B5EF4-FFF2-40B4-BE49-F238E27FC236}">
                      <a16:creationId xmlns:a16="http://schemas.microsoft.com/office/drawing/2014/main" id="{60E25193-9FC2-6C32-99C3-B6A9D93D587A}"/>
                    </a:ext>
                  </a:extLst>
                </p:cNvPr>
                <p:cNvSpPr/>
                <p:nvPr/>
              </p:nvSpPr>
              <p:spPr>
                <a:xfrm>
                  <a:off x="-420914" y="597262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60" name="Graphic 54">
                  <a:extLst>
                    <a:ext uri="{FF2B5EF4-FFF2-40B4-BE49-F238E27FC236}">
                      <a16:creationId xmlns:a16="http://schemas.microsoft.com/office/drawing/2014/main" id="{65730A22-63D9-04D3-3429-D23D18DE6DF5}"/>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93385" y="6219201"/>
                  <a:ext cx="661965" cy="661965"/>
                </a:xfrm>
                <a:prstGeom prst="rect">
                  <a:avLst/>
                </a:prstGeom>
              </p:spPr>
            </p:pic>
          </p:grpSp>
        </p:grpSp>
        <p:pic>
          <p:nvPicPr>
            <p:cNvPr id="145" name="Graphic 54">
              <a:extLst>
                <a:ext uri="{FF2B5EF4-FFF2-40B4-BE49-F238E27FC236}">
                  <a16:creationId xmlns:a16="http://schemas.microsoft.com/office/drawing/2014/main" id="{E4B13874-A462-0F5C-A5B0-890D9FA9589D}"/>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6510046" y="11059082"/>
              <a:ext cx="235128" cy="313505"/>
            </a:xfrm>
            <a:prstGeom prst="rect">
              <a:avLst/>
            </a:prstGeom>
          </p:spPr>
        </p:pic>
      </p:grpSp>
      <p:grpSp>
        <p:nvGrpSpPr>
          <p:cNvPr id="195" name="Group 194">
            <a:extLst>
              <a:ext uri="{FF2B5EF4-FFF2-40B4-BE49-F238E27FC236}">
                <a16:creationId xmlns:a16="http://schemas.microsoft.com/office/drawing/2014/main" id="{A20C4BED-9C3D-FD14-CF60-9FE5E27761CC}"/>
              </a:ext>
            </a:extLst>
          </p:cNvPr>
          <p:cNvGrpSpPr/>
          <p:nvPr/>
        </p:nvGrpSpPr>
        <p:grpSpPr>
          <a:xfrm>
            <a:off x="3407089" y="11663473"/>
            <a:ext cx="3332888" cy="1054510"/>
            <a:chOff x="3407089" y="11428020"/>
            <a:chExt cx="3332888" cy="1054510"/>
          </a:xfrm>
        </p:grpSpPr>
        <p:grpSp>
          <p:nvGrpSpPr>
            <p:cNvPr id="148" name="Group 147">
              <a:extLst>
                <a:ext uri="{FF2B5EF4-FFF2-40B4-BE49-F238E27FC236}">
                  <a16:creationId xmlns:a16="http://schemas.microsoft.com/office/drawing/2014/main" id="{D2FE578F-4438-708B-EB81-2E54AED41349}"/>
                </a:ext>
              </a:extLst>
            </p:cNvPr>
            <p:cNvGrpSpPr/>
            <p:nvPr/>
          </p:nvGrpSpPr>
          <p:grpSpPr>
            <a:xfrm>
              <a:off x="3407089" y="11428020"/>
              <a:ext cx="3297217" cy="1054510"/>
              <a:chOff x="7234532" y="11416326"/>
              <a:chExt cx="3297217" cy="1054510"/>
            </a:xfrm>
          </p:grpSpPr>
          <p:sp>
            <p:nvSpPr>
              <p:cNvPr id="149" name="TextBox 148">
                <a:extLst>
                  <a:ext uri="{FF2B5EF4-FFF2-40B4-BE49-F238E27FC236}">
                    <a16:creationId xmlns:a16="http://schemas.microsoft.com/office/drawing/2014/main" id="{E450291B-7276-36F6-3F0F-6E40FE782821}"/>
                  </a:ext>
                </a:extLst>
              </p:cNvPr>
              <p:cNvSpPr txBox="1"/>
              <p:nvPr/>
            </p:nvSpPr>
            <p:spPr>
              <a:xfrm>
                <a:off x="8007750" y="11783960"/>
                <a:ext cx="1410376" cy="261610"/>
              </a:xfrm>
              <a:prstGeom prst="rect">
                <a:avLst/>
              </a:prstGeom>
              <a:noFill/>
            </p:spPr>
            <p:txBody>
              <a:bodyPr wrap="square" rtlCol="0">
                <a:spAutoFit/>
              </a:bodyPr>
              <a:lstStyle/>
              <a:p>
                <a:pPr algn="ctr"/>
                <a:r>
                  <a:rPr lang="en-US" sz="1100" i="1">
                    <a:latin typeface="Open Sans" panose="020B0606030504020204" pitchFamily="34" charset="0"/>
                    <a:ea typeface="Open Sans" panose="020B0606030504020204" pitchFamily="34" charset="0"/>
                    <a:cs typeface="Open Sans" panose="020B0606030504020204" pitchFamily="34" charset="0"/>
                  </a:rPr>
                  <a:t>XMLA Endpoint</a:t>
                </a:r>
              </a:p>
            </p:txBody>
          </p:sp>
          <p:grpSp>
            <p:nvGrpSpPr>
              <p:cNvPr id="150" name="Group 149">
                <a:extLst>
                  <a:ext uri="{FF2B5EF4-FFF2-40B4-BE49-F238E27FC236}">
                    <a16:creationId xmlns:a16="http://schemas.microsoft.com/office/drawing/2014/main" id="{18F996B6-F125-0082-0F25-FE6995386982}"/>
                  </a:ext>
                </a:extLst>
              </p:cNvPr>
              <p:cNvGrpSpPr/>
              <p:nvPr/>
            </p:nvGrpSpPr>
            <p:grpSpPr>
              <a:xfrm>
                <a:off x="7234532" y="11416326"/>
                <a:ext cx="3297217" cy="964436"/>
                <a:chOff x="-510383" y="10654778"/>
                <a:chExt cx="3475416" cy="1016562"/>
              </a:xfrm>
            </p:grpSpPr>
            <p:cxnSp>
              <p:nvCxnSpPr>
                <p:cNvPr id="153" name="Straight Arrow Connector 152">
                  <a:extLst>
                    <a:ext uri="{FF2B5EF4-FFF2-40B4-BE49-F238E27FC236}">
                      <a16:creationId xmlns:a16="http://schemas.microsoft.com/office/drawing/2014/main" id="{C4C7256D-8B50-EA5C-1F48-C83DA1BAAAD8}"/>
                    </a:ext>
                  </a:extLst>
                </p:cNvPr>
                <p:cNvCxnSpPr>
                  <a:cxnSpLocks/>
                </p:cNvCxnSpPr>
                <p:nvPr/>
              </p:nvCxnSpPr>
              <p:spPr>
                <a:xfrm>
                  <a:off x="374994" y="10980792"/>
                  <a:ext cx="1555406" cy="0"/>
                </a:xfrm>
                <a:prstGeom prst="straightConnector1">
                  <a:avLst/>
                </a:prstGeom>
                <a:ln w="76200">
                  <a:solidFill>
                    <a:srgbClr val="00766E"/>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AD1B9ECF-14F8-82D3-9C2F-B9E4D221E076}"/>
                    </a:ext>
                  </a:extLst>
                </p:cNvPr>
                <p:cNvSpPr txBox="1"/>
                <p:nvPr/>
              </p:nvSpPr>
              <p:spPr>
                <a:xfrm>
                  <a:off x="293880" y="10654778"/>
                  <a:ext cx="1539090" cy="324410"/>
                </a:xfrm>
                <a:prstGeom prst="rect">
                  <a:avLst/>
                </a:prstGeom>
                <a:noFill/>
              </p:spPr>
              <p:txBody>
                <a:bodyPr wrap="square" rtlCol="0">
                  <a:sp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DEPLOY</a:t>
                  </a:r>
                </a:p>
              </p:txBody>
            </p:sp>
            <p:grpSp>
              <p:nvGrpSpPr>
                <p:cNvPr id="155" name="Group 154">
                  <a:extLst>
                    <a:ext uri="{FF2B5EF4-FFF2-40B4-BE49-F238E27FC236}">
                      <a16:creationId xmlns:a16="http://schemas.microsoft.com/office/drawing/2014/main" id="{373B0C64-0CCE-8223-E684-C57BF5BAAFBD}"/>
                    </a:ext>
                  </a:extLst>
                </p:cNvPr>
                <p:cNvGrpSpPr/>
                <p:nvPr/>
              </p:nvGrpSpPr>
              <p:grpSpPr>
                <a:xfrm>
                  <a:off x="-510383" y="10785963"/>
                  <a:ext cx="885377" cy="885377"/>
                  <a:chOff x="-420914" y="5972623"/>
                  <a:chExt cx="1136068" cy="1136068"/>
                </a:xfrm>
              </p:grpSpPr>
              <p:sp>
                <p:nvSpPr>
                  <p:cNvPr id="159" name="Rectangle: Rounded Corners 158">
                    <a:extLst>
                      <a:ext uri="{FF2B5EF4-FFF2-40B4-BE49-F238E27FC236}">
                        <a16:creationId xmlns:a16="http://schemas.microsoft.com/office/drawing/2014/main" id="{3032FFE9-C14A-DEFD-8C71-E2763F00ED3E}"/>
                      </a:ext>
                    </a:extLst>
                  </p:cNvPr>
                  <p:cNvSpPr/>
                  <p:nvPr/>
                </p:nvSpPr>
                <p:spPr>
                  <a:xfrm>
                    <a:off x="-420914" y="597262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60" name="Graphic 54">
                    <a:extLst>
                      <a:ext uri="{FF2B5EF4-FFF2-40B4-BE49-F238E27FC236}">
                        <a16:creationId xmlns:a16="http://schemas.microsoft.com/office/drawing/2014/main" id="{4BF6DC26-947D-C966-C941-52160F504F92}"/>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93387" y="6219200"/>
                    <a:ext cx="661965" cy="661965"/>
                  </a:xfrm>
                  <a:prstGeom prst="rect">
                    <a:avLst/>
                  </a:prstGeom>
                </p:spPr>
              </p:pic>
            </p:grpSp>
            <p:grpSp>
              <p:nvGrpSpPr>
                <p:cNvPr id="156" name="Group 155">
                  <a:extLst>
                    <a:ext uri="{FF2B5EF4-FFF2-40B4-BE49-F238E27FC236}">
                      <a16:creationId xmlns:a16="http://schemas.microsoft.com/office/drawing/2014/main" id="{720AA77F-3756-F763-DA3A-F988DEC2F357}"/>
                    </a:ext>
                  </a:extLst>
                </p:cNvPr>
                <p:cNvGrpSpPr/>
                <p:nvPr/>
              </p:nvGrpSpPr>
              <p:grpSpPr>
                <a:xfrm>
                  <a:off x="2079656" y="10785962"/>
                  <a:ext cx="885377" cy="885377"/>
                  <a:chOff x="-420914" y="5972623"/>
                  <a:chExt cx="1136068" cy="1136068"/>
                </a:xfrm>
              </p:grpSpPr>
              <p:sp>
                <p:nvSpPr>
                  <p:cNvPr id="157" name="Rectangle: Rounded Corners 156">
                    <a:extLst>
                      <a:ext uri="{FF2B5EF4-FFF2-40B4-BE49-F238E27FC236}">
                        <a16:creationId xmlns:a16="http://schemas.microsoft.com/office/drawing/2014/main" id="{E43B5E27-629C-7661-B9A7-E79AF9A87767}"/>
                      </a:ext>
                    </a:extLst>
                  </p:cNvPr>
                  <p:cNvSpPr/>
                  <p:nvPr/>
                </p:nvSpPr>
                <p:spPr>
                  <a:xfrm>
                    <a:off x="-420914" y="597262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58" name="Graphic 54">
                    <a:extLst>
                      <a:ext uri="{FF2B5EF4-FFF2-40B4-BE49-F238E27FC236}">
                        <a16:creationId xmlns:a16="http://schemas.microsoft.com/office/drawing/2014/main" id="{9B5C25A3-AD84-5FE9-CB3B-F1AA999E6D81}"/>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93385" y="6219201"/>
                    <a:ext cx="661965" cy="661965"/>
                  </a:xfrm>
                  <a:prstGeom prst="rect">
                    <a:avLst/>
                  </a:prstGeom>
                </p:spPr>
              </p:pic>
            </p:grpSp>
          </p:grpSp>
          <p:cxnSp>
            <p:nvCxnSpPr>
              <p:cNvPr id="151" name="Straight Arrow Connector 150">
                <a:extLst>
                  <a:ext uri="{FF2B5EF4-FFF2-40B4-BE49-F238E27FC236}">
                    <a16:creationId xmlns:a16="http://schemas.microsoft.com/office/drawing/2014/main" id="{0FE71F47-A255-3F79-1081-A807B5E49C48}"/>
                  </a:ext>
                </a:extLst>
              </p:cNvPr>
              <p:cNvCxnSpPr>
                <a:cxnSpLocks/>
              </p:cNvCxnSpPr>
              <p:nvPr/>
            </p:nvCxnSpPr>
            <p:spPr>
              <a:xfrm flipH="1">
                <a:off x="8164216" y="12159199"/>
                <a:ext cx="1513471" cy="0"/>
              </a:xfrm>
              <a:prstGeom prst="straightConnector1">
                <a:avLst/>
              </a:prstGeom>
              <a:ln w="76200">
                <a:solidFill>
                  <a:srgbClr val="00766E"/>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B34B83B-A8A8-8348-2063-BB03E56F2695}"/>
                  </a:ext>
                </a:extLst>
              </p:cNvPr>
              <p:cNvSpPr txBox="1"/>
              <p:nvPr/>
            </p:nvSpPr>
            <p:spPr>
              <a:xfrm>
                <a:off x="8308550" y="12163061"/>
                <a:ext cx="1460174" cy="307775"/>
              </a:xfrm>
              <a:prstGeom prst="rect">
                <a:avLst/>
              </a:prstGeom>
              <a:noFill/>
            </p:spPr>
            <p:txBody>
              <a:bodyPr wrap="square" rtlCol="0">
                <a:sp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QUERY</a:t>
                </a:r>
              </a:p>
            </p:txBody>
          </p:sp>
        </p:grpSp>
        <p:pic>
          <p:nvPicPr>
            <p:cNvPr id="146" name="Graphic 54">
              <a:extLst>
                <a:ext uri="{FF2B5EF4-FFF2-40B4-BE49-F238E27FC236}">
                  <a16:creationId xmlns:a16="http://schemas.microsoft.com/office/drawing/2014/main" id="{6AA5ADB2-AFD6-FCE2-55C3-1C17AF599DD2}"/>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6504849" y="12097457"/>
              <a:ext cx="235128" cy="313505"/>
            </a:xfrm>
            <a:prstGeom prst="rect">
              <a:avLst/>
            </a:prstGeom>
          </p:spPr>
        </p:pic>
      </p:grpSp>
      <p:pic>
        <p:nvPicPr>
          <p:cNvPr id="163" name="Graphic 54">
            <a:extLst>
              <a:ext uri="{FF2B5EF4-FFF2-40B4-BE49-F238E27FC236}">
                <a16:creationId xmlns:a16="http://schemas.microsoft.com/office/drawing/2014/main" id="{D7ECB1DF-B987-F612-4A6B-E24C8FBDBF46}"/>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275001" y="14692078"/>
            <a:ext cx="378677" cy="372569"/>
          </a:xfrm>
          <a:prstGeom prst="rect">
            <a:avLst/>
          </a:prstGeom>
        </p:spPr>
      </p:pic>
      <p:grpSp>
        <p:nvGrpSpPr>
          <p:cNvPr id="199" name="Group 198">
            <a:extLst>
              <a:ext uri="{FF2B5EF4-FFF2-40B4-BE49-F238E27FC236}">
                <a16:creationId xmlns:a16="http://schemas.microsoft.com/office/drawing/2014/main" id="{14D0E0B6-EEE2-81A7-EBF9-54CAED85DF34}"/>
              </a:ext>
            </a:extLst>
          </p:cNvPr>
          <p:cNvGrpSpPr/>
          <p:nvPr/>
        </p:nvGrpSpPr>
        <p:grpSpPr>
          <a:xfrm>
            <a:off x="7234532" y="13097770"/>
            <a:ext cx="5880653" cy="858015"/>
            <a:chOff x="7234532" y="12589770"/>
            <a:chExt cx="5880653" cy="858015"/>
          </a:xfrm>
        </p:grpSpPr>
        <p:cxnSp>
          <p:nvCxnSpPr>
            <p:cNvPr id="111" name="Straight Arrow Connector 110">
              <a:extLst>
                <a:ext uri="{FF2B5EF4-FFF2-40B4-BE49-F238E27FC236}">
                  <a16:creationId xmlns:a16="http://schemas.microsoft.com/office/drawing/2014/main" id="{95B73B55-87D3-3655-CF55-C64C39D26B83}"/>
                </a:ext>
              </a:extLst>
            </p:cNvPr>
            <p:cNvCxnSpPr>
              <a:cxnSpLocks/>
            </p:cNvCxnSpPr>
            <p:nvPr/>
          </p:nvCxnSpPr>
          <p:spPr>
            <a:xfrm>
              <a:off x="10531749" y="13017506"/>
              <a:ext cx="147565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36ED824-DE2A-E17F-F8C0-EDC6A9A86D44}"/>
                </a:ext>
              </a:extLst>
            </p:cNvPr>
            <p:cNvSpPr txBox="1"/>
            <p:nvPr/>
          </p:nvSpPr>
          <p:spPr>
            <a:xfrm>
              <a:off x="10514410" y="12700590"/>
              <a:ext cx="1355141" cy="307777"/>
            </a:xfrm>
            <a:prstGeom prst="rect">
              <a:avLst/>
            </a:prstGeom>
            <a:noFill/>
          </p:spPr>
          <p:txBody>
            <a:bodyPr wrap="square" rtlCol="0">
              <a:sp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COMMIT</a:t>
              </a:r>
            </a:p>
          </p:txBody>
        </p:sp>
        <p:grpSp>
          <p:nvGrpSpPr>
            <p:cNvPr id="115" name="Group 114">
              <a:extLst>
                <a:ext uri="{FF2B5EF4-FFF2-40B4-BE49-F238E27FC236}">
                  <a16:creationId xmlns:a16="http://schemas.microsoft.com/office/drawing/2014/main" id="{6E5D133E-2206-695F-A8CF-B1EB3B982209}"/>
                </a:ext>
              </a:extLst>
            </p:cNvPr>
            <p:cNvGrpSpPr/>
            <p:nvPr/>
          </p:nvGrpSpPr>
          <p:grpSpPr>
            <a:xfrm>
              <a:off x="12140973" y="12607805"/>
              <a:ext cx="839980" cy="839980"/>
              <a:chOff x="12137061" y="12607805"/>
              <a:chExt cx="839980" cy="839980"/>
            </a:xfrm>
          </p:grpSpPr>
          <p:sp>
            <p:nvSpPr>
              <p:cNvPr id="112" name="Rectangle: Rounded Corners 111">
                <a:extLst>
                  <a:ext uri="{FF2B5EF4-FFF2-40B4-BE49-F238E27FC236}">
                    <a16:creationId xmlns:a16="http://schemas.microsoft.com/office/drawing/2014/main" id="{6C927808-3D6D-511F-BC8D-88B0ACAEFE30}"/>
                  </a:ext>
                </a:extLst>
              </p:cNvPr>
              <p:cNvSpPr/>
              <p:nvPr/>
            </p:nvSpPr>
            <p:spPr>
              <a:xfrm>
                <a:off x="12137061" y="12607805"/>
                <a:ext cx="839980" cy="839980"/>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13" name="Graphic 54">
                <a:extLst>
                  <a:ext uri="{FF2B5EF4-FFF2-40B4-BE49-F238E27FC236}">
                    <a16:creationId xmlns:a16="http://schemas.microsoft.com/office/drawing/2014/main" id="{41549012-AA32-767E-3ECA-7554E886C91D}"/>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2293518" y="12766905"/>
                <a:ext cx="538384" cy="403787"/>
              </a:xfrm>
              <a:prstGeom prst="rect">
                <a:avLst/>
              </a:prstGeom>
            </p:spPr>
          </p:pic>
        </p:grpSp>
        <p:sp>
          <p:nvSpPr>
            <p:cNvPr id="134" name="TextBox 133">
              <a:extLst>
                <a:ext uri="{FF2B5EF4-FFF2-40B4-BE49-F238E27FC236}">
                  <a16:creationId xmlns:a16="http://schemas.microsoft.com/office/drawing/2014/main" id="{39371DD4-C410-9C97-56DC-5F603EA0F274}"/>
                </a:ext>
              </a:extLst>
            </p:cNvPr>
            <p:cNvSpPr txBox="1"/>
            <p:nvPr/>
          </p:nvSpPr>
          <p:spPr>
            <a:xfrm>
              <a:off x="12079311" y="13167386"/>
              <a:ext cx="963305" cy="276999"/>
            </a:xfrm>
            <a:prstGeom prst="rect">
              <a:avLst/>
            </a:prstGeom>
            <a:noFill/>
          </p:spPr>
          <p:txBody>
            <a:bodyPr wrap="square" rtlCol="0">
              <a:spAutoFit/>
            </a:bodyPr>
            <a:lstStyle/>
            <a:p>
              <a:pPr algn="ctr"/>
              <a:r>
                <a:rPr lang="en-US" sz="1200">
                  <a:solidFill>
                    <a:srgbClr val="BC3200"/>
                  </a:solidFill>
                  <a:latin typeface="Open Sans" panose="020B0606030504020204" pitchFamily="34" charset="0"/>
                  <a:ea typeface="Open Sans" panose="020B0606030504020204" pitchFamily="34" charset="0"/>
                  <a:cs typeface="Open Sans" panose="020B0606030504020204" pitchFamily="34" charset="0"/>
                </a:rPr>
                <a:t>Remote</a:t>
              </a:r>
            </a:p>
          </p:txBody>
        </p:sp>
        <p:grpSp>
          <p:nvGrpSpPr>
            <p:cNvPr id="180" name="Group 179">
              <a:extLst>
                <a:ext uri="{FF2B5EF4-FFF2-40B4-BE49-F238E27FC236}">
                  <a16:creationId xmlns:a16="http://schemas.microsoft.com/office/drawing/2014/main" id="{A32F08A6-AFA2-CA59-9557-916887A08B32}"/>
                </a:ext>
              </a:extLst>
            </p:cNvPr>
            <p:cNvGrpSpPr/>
            <p:nvPr/>
          </p:nvGrpSpPr>
          <p:grpSpPr>
            <a:xfrm>
              <a:off x="7234532" y="12598921"/>
              <a:ext cx="3347371" cy="839981"/>
              <a:chOff x="7234532" y="12588825"/>
              <a:chExt cx="3347371" cy="839981"/>
            </a:xfrm>
          </p:grpSpPr>
          <p:grpSp>
            <p:nvGrpSpPr>
              <p:cNvPr id="168" name="Group 167">
                <a:extLst>
                  <a:ext uri="{FF2B5EF4-FFF2-40B4-BE49-F238E27FC236}">
                    <a16:creationId xmlns:a16="http://schemas.microsoft.com/office/drawing/2014/main" id="{2311C2CF-F25F-4CF4-40B2-486221121173}"/>
                  </a:ext>
                </a:extLst>
              </p:cNvPr>
              <p:cNvGrpSpPr/>
              <p:nvPr/>
            </p:nvGrpSpPr>
            <p:grpSpPr>
              <a:xfrm>
                <a:off x="7234532" y="12588825"/>
                <a:ext cx="3347371" cy="839981"/>
                <a:chOff x="7234532" y="12588825"/>
                <a:chExt cx="3347371" cy="839981"/>
              </a:xfrm>
            </p:grpSpPr>
            <p:grpSp>
              <p:nvGrpSpPr>
                <p:cNvPr id="101" name="Group 100">
                  <a:extLst>
                    <a:ext uri="{FF2B5EF4-FFF2-40B4-BE49-F238E27FC236}">
                      <a16:creationId xmlns:a16="http://schemas.microsoft.com/office/drawing/2014/main" id="{2C88B5E8-5E58-CDC6-AD83-C07D44841151}"/>
                    </a:ext>
                  </a:extLst>
                </p:cNvPr>
                <p:cNvGrpSpPr/>
                <p:nvPr/>
              </p:nvGrpSpPr>
              <p:grpSpPr>
                <a:xfrm>
                  <a:off x="7234532" y="12588825"/>
                  <a:ext cx="3297217" cy="839981"/>
                  <a:chOff x="-510383" y="10785962"/>
                  <a:chExt cx="3475416" cy="885378"/>
                </a:xfrm>
              </p:grpSpPr>
              <p:cxnSp>
                <p:nvCxnSpPr>
                  <p:cNvPr id="102" name="Straight Arrow Connector 101">
                    <a:extLst>
                      <a:ext uri="{FF2B5EF4-FFF2-40B4-BE49-F238E27FC236}">
                        <a16:creationId xmlns:a16="http://schemas.microsoft.com/office/drawing/2014/main" id="{7B26076A-18B2-991B-D911-AFE072494079}"/>
                      </a:ext>
                    </a:extLst>
                  </p:cNvPr>
                  <p:cNvCxnSpPr>
                    <a:cxnSpLocks/>
                  </p:cNvCxnSpPr>
                  <p:nvPr/>
                </p:nvCxnSpPr>
                <p:spPr>
                  <a:xfrm>
                    <a:off x="374994" y="11237811"/>
                    <a:ext cx="1555406" cy="0"/>
                  </a:xfrm>
                  <a:prstGeom prst="straightConnector1">
                    <a:avLst/>
                  </a:prstGeom>
                  <a:ln w="76200">
                    <a:solidFill>
                      <a:srgbClr val="00766E"/>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D88EC7C-9DC8-777C-2B78-75222EADD086}"/>
                      </a:ext>
                    </a:extLst>
                  </p:cNvPr>
                  <p:cNvSpPr txBox="1"/>
                  <p:nvPr/>
                </p:nvSpPr>
                <p:spPr>
                  <a:xfrm>
                    <a:off x="332493" y="10903766"/>
                    <a:ext cx="1428380" cy="324411"/>
                  </a:xfrm>
                  <a:prstGeom prst="rect">
                    <a:avLst/>
                  </a:prstGeom>
                  <a:noFill/>
                </p:spPr>
                <p:txBody>
                  <a:bodyPr wrap="square" rtlCol="0">
                    <a:sp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SAVE</a:t>
                    </a:r>
                  </a:p>
                </p:txBody>
              </p:sp>
              <p:grpSp>
                <p:nvGrpSpPr>
                  <p:cNvPr id="104" name="Group 103">
                    <a:extLst>
                      <a:ext uri="{FF2B5EF4-FFF2-40B4-BE49-F238E27FC236}">
                        <a16:creationId xmlns:a16="http://schemas.microsoft.com/office/drawing/2014/main" id="{B6154BC4-A596-2C83-4C1B-9103FA14899F}"/>
                      </a:ext>
                    </a:extLst>
                  </p:cNvPr>
                  <p:cNvGrpSpPr/>
                  <p:nvPr/>
                </p:nvGrpSpPr>
                <p:grpSpPr>
                  <a:xfrm>
                    <a:off x="-510383" y="10785963"/>
                    <a:ext cx="885377" cy="885377"/>
                    <a:chOff x="-420914" y="5972623"/>
                    <a:chExt cx="1136068" cy="1136068"/>
                  </a:xfrm>
                </p:grpSpPr>
                <p:sp>
                  <p:nvSpPr>
                    <p:cNvPr id="108" name="Rectangle: Rounded Corners 107">
                      <a:extLst>
                        <a:ext uri="{FF2B5EF4-FFF2-40B4-BE49-F238E27FC236}">
                          <a16:creationId xmlns:a16="http://schemas.microsoft.com/office/drawing/2014/main" id="{BA7E1E66-ADB8-194D-82E4-7B53849BEE86}"/>
                        </a:ext>
                      </a:extLst>
                    </p:cNvPr>
                    <p:cNvSpPr/>
                    <p:nvPr/>
                  </p:nvSpPr>
                  <p:spPr>
                    <a:xfrm>
                      <a:off x="-420914" y="597262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09" name="Graphic 54">
                      <a:extLst>
                        <a:ext uri="{FF2B5EF4-FFF2-40B4-BE49-F238E27FC236}">
                          <a16:creationId xmlns:a16="http://schemas.microsoft.com/office/drawing/2014/main" id="{61C03144-2AFF-CADC-D052-22C7177060DF}"/>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87980" y="6344276"/>
                      <a:ext cx="416267" cy="416267"/>
                    </a:xfrm>
                    <a:prstGeom prst="rect">
                      <a:avLst/>
                    </a:prstGeom>
                  </p:spPr>
                </p:pic>
              </p:grpSp>
              <p:grpSp>
                <p:nvGrpSpPr>
                  <p:cNvPr id="105" name="Group 104">
                    <a:extLst>
                      <a:ext uri="{FF2B5EF4-FFF2-40B4-BE49-F238E27FC236}">
                        <a16:creationId xmlns:a16="http://schemas.microsoft.com/office/drawing/2014/main" id="{677C97E3-825A-BCF8-B85D-0EE7BA217824}"/>
                      </a:ext>
                    </a:extLst>
                  </p:cNvPr>
                  <p:cNvGrpSpPr/>
                  <p:nvPr/>
                </p:nvGrpSpPr>
                <p:grpSpPr>
                  <a:xfrm>
                    <a:off x="2079656" y="10785962"/>
                    <a:ext cx="885377" cy="885377"/>
                    <a:chOff x="-420912" y="5972623"/>
                    <a:chExt cx="1136068" cy="1136068"/>
                  </a:xfrm>
                </p:grpSpPr>
                <p:sp>
                  <p:nvSpPr>
                    <p:cNvPr id="106" name="Rectangle: Rounded Corners 105">
                      <a:extLst>
                        <a:ext uri="{FF2B5EF4-FFF2-40B4-BE49-F238E27FC236}">
                          <a16:creationId xmlns:a16="http://schemas.microsoft.com/office/drawing/2014/main" id="{53B4F945-82E9-04B6-0D05-01A4A7324D47}"/>
                        </a:ext>
                      </a:extLst>
                    </p:cNvPr>
                    <p:cNvSpPr/>
                    <p:nvPr/>
                  </p:nvSpPr>
                  <p:spPr>
                    <a:xfrm>
                      <a:off x="-420912" y="597262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07" name="Graphic 54">
                      <a:extLst>
                        <a:ext uri="{FF2B5EF4-FFF2-40B4-BE49-F238E27FC236}">
                          <a16:creationId xmlns:a16="http://schemas.microsoft.com/office/drawing/2014/main" id="{42688F95-5D1A-1CD9-86A0-FCFDF7C632B1}"/>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52987" y="6121771"/>
                      <a:ext cx="601785" cy="595738"/>
                    </a:xfrm>
                    <a:prstGeom prst="rect">
                      <a:avLst/>
                    </a:prstGeom>
                  </p:spPr>
                </p:pic>
              </p:grpSp>
            </p:grpSp>
            <p:sp>
              <p:nvSpPr>
                <p:cNvPr id="133" name="TextBox 132">
                  <a:extLst>
                    <a:ext uri="{FF2B5EF4-FFF2-40B4-BE49-F238E27FC236}">
                      <a16:creationId xmlns:a16="http://schemas.microsoft.com/office/drawing/2014/main" id="{70564AD6-B3C1-0D53-0239-574A055BC339}"/>
                    </a:ext>
                  </a:extLst>
                </p:cNvPr>
                <p:cNvSpPr txBox="1"/>
                <p:nvPr/>
              </p:nvSpPr>
              <p:spPr>
                <a:xfrm>
                  <a:off x="9618598" y="13135636"/>
                  <a:ext cx="963305" cy="276999"/>
                </a:xfrm>
                <a:prstGeom prst="rect">
                  <a:avLst/>
                </a:prstGeom>
                <a:noFill/>
              </p:spPr>
              <p:txBody>
                <a:bodyPr wrap="square" rtlCol="0">
                  <a:spAutoFit/>
                </a:bodyPr>
                <a:lstStyle/>
                <a:p>
                  <a:pPr algn="ctr"/>
                  <a:r>
                    <a:rPr lang="en-US" sz="1200">
                      <a:solidFill>
                        <a:srgbClr val="BC3200"/>
                      </a:solidFill>
                      <a:latin typeface="Open Sans" panose="020B0606030504020204" pitchFamily="34" charset="0"/>
                      <a:ea typeface="Open Sans" panose="020B0606030504020204" pitchFamily="34" charset="0"/>
                      <a:cs typeface="Open Sans" panose="020B0606030504020204" pitchFamily="34" charset="0"/>
                    </a:rPr>
                    <a:t>Local</a:t>
                  </a:r>
                </a:p>
              </p:txBody>
            </p:sp>
          </p:grpSp>
          <p:pic>
            <p:nvPicPr>
              <p:cNvPr id="139" name="Graphic 54">
                <a:extLst>
                  <a:ext uri="{FF2B5EF4-FFF2-40B4-BE49-F238E27FC236}">
                    <a16:creationId xmlns:a16="http://schemas.microsoft.com/office/drawing/2014/main" id="{07674698-4993-4008-1385-4A7217CEFF1E}"/>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7299014" y="12819012"/>
                <a:ext cx="334388" cy="352382"/>
              </a:xfrm>
              <a:prstGeom prst="rect">
                <a:avLst/>
              </a:prstGeom>
            </p:spPr>
          </p:pic>
        </p:grpSp>
        <p:pic>
          <p:nvPicPr>
            <p:cNvPr id="164" name="Graphic 54">
              <a:extLst>
                <a:ext uri="{FF2B5EF4-FFF2-40B4-BE49-F238E27FC236}">
                  <a16:creationId xmlns:a16="http://schemas.microsoft.com/office/drawing/2014/main" id="{E1B9123A-590D-66A3-869E-CE44AF7DA50A}"/>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2860716" y="12589770"/>
              <a:ext cx="254469" cy="254469"/>
            </a:xfrm>
            <a:prstGeom prst="rect">
              <a:avLst/>
            </a:prstGeom>
          </p:spPr>
        </p:pic>
      </p:grpSp>
      <p:grpSp>
        <p:nvGrpSpPr>
          <p:cNvPr id="194" name="Group 193">
            <a:extLst>
              <a:ext uri="{FF2B5EF4-FFF2-40B4-BE49-F238E27FC236}">
                <a16:creationId xmlns:a16="http://schemas.microsoft.com/office/drawing/2014/main" id="{15B621D3-389F-4161-9DF5-BBBC59897003}"/>
              </a:ext>
            </a:extLst>
          </p:cNvPr>
          <p:cNvGrpSpPr/>
          <p:nvPr/>
        </p:nvGrpSpPr>
        <p:grpSpPr>
          <a:xfrm>
            <a:off x="7234532" y="11663473"/>
            <a:ext cx="5873655" cy="1054510"/>
            <a:chOff x="7234532" y="11416326"/>
            <a:chExt cx="5873655" cy="1054510"/>
          </a:xfrm>
        </p:grpSpPr>
        <p:cxnSp>
          <p:nvCxnSpPr>
            <p:cNvPr id="116" name="Straight Arrow Connector 115">
              <a:extLst>
                <a:ext uri="{FF2B5EF4-FFF2-40B4-BE49-F238E27FC236}">
                  <a16:creationId xmlns:a16="http://schemas.microsoft.com/office/drawing/2014/main" id="{E6EFD0E3-F4F8-F4AC-D2AC-E85701AF53B6}"/>
                </a:ext>
              </a:extLst>
            </p:cNvPr>
            <p:cNvCxnSpPr>
              <a:cxnSpLocks/>
            </p:cNvCxnSpPr>
            <p:nvPr/>
          </p:nvCxnSpPr>
          <p:spPr>
            <a:xfrm>
              <a:off x="10531749" y="11966663"/>
              <a:ext cx="147565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9266DC07-0B18-6C2E-4D60-9C3493C4CF7D}"/>
                </a:ext>
              </a:extLst>
            </p:cNvPr>
            <p:cNvGrpSpPr/>
            <p:nvPr/>
          </p:nvGrpSpPr>
          <p:grpSpPr>
            <a:xfrm>
              <a:off x="12137061" y="11525212"/>
              <a:ext cx="839980" cy="839980"/>
              <a:chOff x="12137061" y="12576055"/>
              <a:chExt cx="839980" cy="839980"/>
            </a:xfrm>
          </p:grpSpPr>
          <p:sp>
            <p:nvSpPr>
              <p:cNvPr id="118" name="Rectangle: Rounded Corners 117">
                <a:extLst>
                  <a:ext uri="{FF2B5EF4-FFF2-40B4-BE49-F238E27FC236}">
                    <a16:creationId xmlns:a16="http://schemas.microsoft.com/office/drawing/2014/main" id="{755EB257-0C46-F5EC-9CC8-6A1F43D94BC1}"/>
                  </a:ext>
                </a:extLst>
              </p:cNvPr>
              <p:cNvSpPr/>
              <p:nvPr/>
            </p:nvSpPr>
            <p:spPr>
              <a:xfrm>
                <a:off x="12137061" y="12576055"/>
                <a:ext cx="839980" cy="839980"/>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19" name="Graphic 54">
                <a:extLst>
                  <a:ext uri="{FF2B5EF4-FFF2-40B4-BE49-F238E27FC236}">
                    <a16:creationId xmlns:a16="http://schemas.microsoft.com/office/drawing/2014/main" id="{931C31B3-4F67-E7E0-A753-B7E957C3DC2E}"/>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2293518" y="12735155"/>
                <a:ext cx="538384" cy="403787"/>
              </a:xfrm>
              <a:prstGeom prst="rect">
                <a:avLst/>
              </a:prstGeom>
            </p:spPr>
          </p:pic>
        </p:grpSp>
        <p:sp>
          <p:nvSpPr>
            <p:cNvPr id="124" name="TextBox 123">
              <a:extLst>
                <a:ext uri="{FF2B5EF4-FFF2-40B4-BE49-F238E27FC236}">
                  <a16:creationId xmlns:a16="http://schemas.microsoft.com/office/drawing/2014/main" id="{DB940C77-BAFC-B69B-675E-5541CC9943E4}"/>
                </a:ext>
              </a:extLst>
            </p:cNvPr>
            <p:cNvSpPr txBox="1"/>
            <p:nvPr/>
          </p:nvSpPr>
          <p:spPr>
            <a:xfrm>
              <a:off x="10514410" y="11647498"/>
              <a:ext cx="1355141" cy="307777"/>
            </a:xfrm>
            <a:prstGeom prst="rect">
              <a:avLst/>
            </a:prstGeom>
            <a:noFill/>
          </p:spPr>
          <p:txBody>
            <a:bodyPr wrap="square" rtlCol="0">
              <a:sp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COMMIT</a:t>
              </a:r>
            </a:p>
          </p:txBody>
        </p:sp>
        <p:sp>
          <p:nvSpPr>
            <p:cNvPr id="135" name="TextBox 134">
              <a:extLst>
                <a:ext uri="{FF2B5EF4-FFF2-40B4-BE49-F238E27FC236}">
                  <a16:creationId xmlns:a16="http://schemas.microsoft.com/office/drawing/2014/main" id="{C4BC46E2-E531-798D-99D5-B9FD8FC86645}"/>
                </a:ext>
              </a:extLst>
            </p:cNvPr>
            <p:cNvSpPr txBox="1"/>
            <p:nvPr/>
          </p:nvSpPr>
          <p:spPr>
            <a:xfrm>
              <a:off x="12079311" y="12089418"/>
              <a:ext cx="963305" cy="276999"/>
            </a:xfrm>
            <a:prstGeom prst="rect">
              <a:avLst/>
            </a:prstGeom>
            <a:noFill/>
          </p:spPr>
          <p:txBody>
            <a:bodyPr wrap="square" rtlCol="0">
              <a:spAutoFit/>
            </a:bodyPr>
            <a:lstStyle/>
            <a:p>
              <a:pPr algn="ctr"/>
              <a:r>
                <a:rPr lang="en-US" sz="1200">
                  <a:solidFill>
                    <a:srgbClr val="BC3200"/>
                  </a:solidFill>
                  <a:latin typeface="Open Sans" panose="020B0606030504020204" pitchFamily="34" charset="0"/>
                  <a:ea typeface="Open Sans" panose="020B0606030504020204" pitchFamily="34" charset="0"/>
                  <a:cs typeface="Open Sans" panose="020B0606030504020204" pitchFamily="34" charset="0"/>
                </a:rPr>
                <a:t>Remote</a:t>
              </a:r>
            </a:p>
          </p:txBody>
        </p:sp>
        <p:grpSp>
          <p:nvGrpSpPr>
            <p:cNvPr id="147" name="Group 146">
              <a:extLst>
                <a:ext uri="{FF2B5EF4-FFF2-40B4-BE49-F238E27FC236}">
                  <a16:creationId xmlns:a16="http://schemas.microsoft.com/office/drawing/2014/main" id="{B997520A-72E6-E1E9-9098-D0851241AEAB}"/>
                </a:ext>
              </a:extLst>
            </p:cNvPr>
            <p:cNvGrpSpPr/>
            <p:nvPr/>
          </p:nvGrpSpPr>
          <p:grpSpPr>
            <a:xfrm>
              <a:off x="7234532" y="11416326"/>
              <a:ext cx="3297217" cy="1054510"/>
              <a:chOff x="7234532" y="11416326"/>
              <a:chExt cx="3297217" cy="1054510"/>
            </a:xfrm>
          </p:grpSpPr>
          <p:sp>
            <p:nvSpPr>
              <p:cNvPr id="100" name="TextBox 99">
                <a:extLst>
                  <a:ext uri="{FF2B5EF4-FFF2-40B4-BE49-F238E27FC236}">
                    <a16:creationId xmlns:a16="http://schemas.microsoft.com/office/drawing/2014/main" id="{8F221579-F264-5E28-D0DA-2F37884147DA}"/>
                  </a:ext>
                </a:extLst>
              </p:cNvPr>
              <p:cNvSpPr txBox="1"/>
              <p:nvPr/>
            </p:nvSpPr>
            <p:spPr>
              <a:xfrm>
                <a:off x="8007750" y="11783960"/>
                <a:ext cx="1410376" cy="261610"/>
              </a:xfrm>
              <a:prstGeom prst="rect">
                <a:avLst/>
              </a:prstGeom>
              <a:noFill/>
            </p:spPr>
            <p:txBody>
              <a:bodyPr wrap="square" rtlCol="0">
                <a:spAutoFit/>
              </a:bodyPr>
              <a:lstStyle/>
              <a:p>
                <a:pPr algn="ctr"/>
                <a:r>
                  <a:rPr lang="en-US" sz="1100" i="1">
                    <a:latin typeface="Open Sans" panose="020B0606030504020204" pitchFamily="34" charset="0"/>
                    <a:ea typeface="Open Sans" panose="020B0606030504020204" pitchFamily="34" charset="0"/>
                    <a:cs typeface="Open Sans" panose="020B0606030504020204" pitchFamily="34" charset="0"/>
                  </a:rPr>
                  <a:t>XMLA Endpoint</a:t>
                </a:r>
              </a:p>
            </p:txBody>
          </p:sp>
          <p:grpSp>
            <p:nvGrpSpPr>
              <p:cNvPr id="91" name="Group 90">
                <a:extLst>
                  <a:ext uri="{FF2B5EF4-FFF2-40B4-BE49-F238E27FC236}">
                    <a16:creationId xmlns:a16="http://schemas.microsoft.com/office/drawing/2014/main" id="{E7E281EC-1B4A-54B7-E474-F13D1D77BE30}"/>
                  </a:ext>
                </a:extLst>
              </p:cNvPr>
              <p:cNvGrpSpPr/>
              <p:nvPr/>
            </p:nvGrpSpPr>
            <p:grpSpPr>
              <a:xfrm>
                <a:off x="7234532" y="11416326"/>
                <a:ext cx="3297217" cy="964436"/>
                <a:chOff x="-510383" y="10654778"/>
                <a:chExt cx="3475416" cy="1016562"/>
              </a:xfrm>
            </p:grpSpPr>
            <p:cxnSp>
              <p:nvCxnSpPr>
                <p:cNvPr id="92" name="Straight Arrow Connector 91">
                  <a:extLst>
                    <a:ext uri="{FF2B5EF4-FFF2-40B4-BE49-F238E27FC236}">
                      <a16:creationId xmlns:a16="http://schemas.microsoft.com/office/drawing/2014/main" id="{5B63FCF9-DC1B-92F3-A2ED-A1246EF8FC2C}"/>
                    </a:ext>
                  </a:extLst>
                </p:cNvPr>
                <p:cNvCxnSpPr>
                  <a:cxnSpLocks/>
                </p:cNvCxnSpPr>
                <p:nvPr/>
              </p:nvCxnSpPr>
              <p:spPr>
                <a:xfrm>
                  <a:off x="374994" y="10980792"/>
                  <a:ext cx="1555406" cy="0"/>
                </a:xfrm>
                <a:prstGeom prst="straightConnector1">
                  <a:avLst/>
                </a:prstGeom>
                <a:ln w="76200">
                  <a:solidFill>
                    <a:srgbClr val="00766E"/>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C3FAE7F-3158-6709-669F-CA0AD19B22C5}"/>
                    </a:ext>
                  </a:extLst>
                </p:cNvPr>
                <p:cNvSpPr txBox="1"/>
                <p:nvPr/>
              </p:nvSpPr>
              <p:spPr>
                <a:xfrm>
                  <a:off x="293880" y="10654778"/>
                  <a:ext cx="1539090" cy="324410"/>
                </a:xfrm>
                <a:prstGeom prst="rect">
                  <a:avLst/>
                </a:prstGeom>
                <a:noFill/>
              </p:spPr>
              <p:txBody>
                <a:bodyPr wrap="square" rtlCol="0">
                  <a:sp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DEPLOY</a:t>
                  </a:r>
                </a:p>
              </p:txBody>
            </p:sp>
            <p:grpSp>
              <p:nvGrpSpPr>
                <p:cNvPr id="94" name="Group 93">
                  <a:extLst>
                    <a:ext uri="{FF2B5EF4-FFF2-40B4-BE49-F238E27FC236}">
                      <a16:creationId xmlns:a16="http://schemas.microsoft.com/office/drawing/2014/main" id="{9CFEFCF1-D8D6-4026-7718-112E31F627CF}"/>
                    </a:ext>
                  </a:extLst>
                </p:cNvPr>
                <p:cNvGrpSpPr/>
                <p:nvPr/>
              </p:nvGrpSpPr>
              <p:grpSpPr>
                <a:xfrm>
                  <a:off x="-510383" y="10785963"/>
                  <a:ext cx="885377" cy="885377"/>
                  <a:chOff x="-420914" y="5972623"/>
                  <a:chExt cx="1136068" cy="1136068"/>
                </a:xfrm>
              </p:grpSpPr>
              <p:sp>
                <p:nvSpPr>
                  <p:cNvPr id="98" name="Rectangle: Rounded Corners 97">
                    <a:extLst>
                      <a:ext uri="{FF2B5EF4-FFF2-40B4-BE49-F238E27FC236}">
                        <a16:creationId xmlns:a16="http://schemas.microsoft.com/office/drawing/2014/main" id="{C3AFC876-F56E-1BF4-47DE-6300EC8AEF95}"/>
                      </a:ext>
                    </a:extLst>
                  </p:cNvPr>
                  <p:cNvSpPr/>
                  <p:nvPr/>
                </p:nvSpPr>
                <p:spPr>
                  <a:xfrm>
                    <a:off x="-420914" y="597262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99" name="Graphic 54">
                    <a:extLst>
                      <a:ext uri="{FF2B5EF4-FFF2-40B4-BE49-F238E27FC236}">
                        <a16:creationId xmlns:a16="http://schemas.microsoft.com/office/drawing/2014/main" id="{6AF605C2-7FCC-2490-3FBC-50DC9E554BF5}"/>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93387" y="6219200"/>
                    <a:ext cx="661965" cy="661965"/>
                  </a:xfrm>
                  <a:prstGeom prst="rect">
                    <a:avLst/>
                  </a:prstGeom>
                </p:spPr>
              </p:pic>
            </p:grpSp>
            <p:grpSp>
              <p:nvGrpSpPr>
                <p:cNvPr id="95" name="Group 94">
                  <a:extLst>
                    <a:ext uri="{FF2B5EF4-FFF2-40B4-BE49-F238E27FC236}">
                      <a16:creationId xmlns:a16="http://schemas.microsoft.com/office/drawing/2014/main" id="{EBA26106-EA28-A496-7548-6BE29DF1855F}"/>
                    </a:ext>
                  </a:extLst>
                </p:cNvPr>
                <p:cNvGrpSpPr/>
                <p:nvPr/>
              </p:nvGrpSpPr>
              <p:grpSpPr>
                <a:xfrm>
                  <a:off x="2079656" y="10785962"/>
                  <a:ext cx="885377" cy="885377"/>
                  <a:chOff x="-420914" y="5972623"/>
                  <a:chExt cx="1136068" cy="1136068"/>
                </a:xfrm>
              </p:grpSpPr>
              <p:sp>
                <p:nvSpPr>
                  <p:cNvPr id="96" name="Rectangle: Rounded Corners 95">
                    <a:extLst>
                      <a:ext uri="{FF2B5EF4-FFF2-40B4-BE49-F238E27FC236}">
                        <a16:creationId xmlns:a16="http://schemas.microsoft.com/office/drawing/2014/main" id="{82FC521E-A3C1-5AB8-242F-E5201CEBEB20}"/>
                      </a:ext>
                    </a:extLst>
                  </p:cNvPr>
                  <p:cNvSpPr/>
                  <p:nvPr/>
                </p:nvSpPr>
                <p:spPr>
                  <a:xfrm>
                    <a:off x="-420914" y="597262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97" name="Graphic 54">
                    <a:extLst>
                      <a:ext uri="{FF2B5EF4-FFF2-40B4-BE49-F238E27FC236}">
                        <a16:creationId xmlns:a16="http://schemas.microsoft.com/office/drawing/2014/main" id="{6C3F51AF-8F0D-2E05-A036-BC7171DBC34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93385" y="6219201"/>
                    <a:ext cx="661965" cy="661965"/>
                  </a:xfrm>
                  <a:prstGeom prst="rect">
                    <a:avLst/>
                  </a:prstGeom>
                </p:spPr>
              </p:pic>
            </p:grpSp>
          </p:grpSp>
          <p:cxnSp>
            <p:nvCxnSpPr>
              <p:cNvPr id="140" name="Straight Arrow Connector 139">
                <a:extLst>
                  <a:ext uri="{FF2B5EF4-FFF2-40B4-BE49-F238E27FC236}">
                    <a16:creationId xmlns:a16="http://schemas.microsoft.com/office/drawing/2014/main" id="{7F18F021-A610-C405-23A1-61F6DEE28BBE}"/>
                  </a:ext>
                </a:extLst>
              </p:cNvPr>
              <p:cNvCxnSpPr>
                <a:cxnSpLocks/>
              </p:cNvCxnSpPr>
              <p:nvPr/>
            </p:nvCxnSpPr>
            <p:spPr>
              <a:xfrm flipH="1">
                <a:off x="8164216" y="12159199"/>
                <a:ext cx="1513471" cy="0"/>
              </a:xfrm>
              <a:prstGeom prst="straightConnector1">
                <a:avLst/>
              </a:prstGeom>
              <a:ln w="76200">
                <a:solidFill>
                  <a:srgbClr val="00766E"/>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97931245-28D4-9C38-AD4D-1C395519191C}"/>
                  </a:ext>
                </a:extLst>
              </p:cNvPr>
              <p:cNvSpPr txBox="1"/>
              <p:nvPr/>
            </p:nvSpPr>
            <p:spPr>
              <a:xfrm>
                <a:off x="8308550" y="12163061"/>
                <a:ext cx="1460174" cy="307775"/>
              </a:xfrm>
              <a:prstGeom prst="rect">
                <a:avLst/>
              </a:prstGeom>
              <a:noFill/>
            </p:spPr>
            <p:txBody>
              <a:bodyPr wrap="square" rtlCol="0">
                <a:sp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QUERY</a:t>
                </a:r>
              </a:p>
            </p:txBody>
          </p:sp>
        </p:grpSp>
        <p:pic>
          <p:nvPicPr>
            <p:cNvPr id="165" name="Graphic 54">
              <a:extLst>
                <a:ext uri="{FF2B5EF4-FFF2-40B4-BE49-F238E27FC236}">
                  <a16:creationId xmlns:a16="http://schemas.microsoft.com/office/drawing/2014/main" id="{1B04D9FA-6810-3A00-49A3-46B8486F53C1}"/>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2853718" y="11508202"/>
              <a:ext cx="254469" cy="254469"/>
            </a:xfrm>
            <a:prstGeom prst="rect">
              <a:avLst/>
            </a:prstGeom>
          </p:spPr>
        </p:pic>
      </p:grpSp>
      <p:grpSp>
        <p:nvGrpSpPr>
          <p:cNvPr id="198" name="Group 197">
            <a:extLst>
              <a:ext uri="{FF2B5EF4-FFF2-40B4-BE49-F238E27FC236}">
                <a16:creationId xmlns:a16="http://schemas.microsoft.com/office/drawing/2014/main" id="{1A1329DE-87E0-047B-93EF-5509D55428DE}"/>
              </a:ext>
            </a:extLst>
          </p:cNvPr>
          <p:cNvGrpSpPr/>
          <p:nvPr/>
        </p:nvGrpSpPr>
        <p:grpSpPr>
          <a:xfrm>
            <a:off x="7234532" y="10517139"/>
            <a:ext cx="5864530" cy="842725"/>
            <a:chOff x="7234532" y="10495648"/>
            <a:chExt cx="5864530" cy="842725"/>
          </a:xfrm>
        </p:grpSpPr>
        <p:cxnSp>
          <p:nvCxnSpPr>
            <p:cNvPr id="120" name="Straight Arrow Connector 119">
              <a:extLst>
                <a:ext uri="{FF2B5EF4-FFF2-40B4-BE49-F238E27FC236}">
                  <a16:creationId xmlns:a16="http://schemas.microsoft.com/office/drawing/2014/main" id="{BD7D0392-95D3-EFC5-1C9E-F166D1F2AF64}"/>
                </a:ext>
              </a:extLst>
            </p:cNvPr>
            <p:cNvCxnSpPr>
              <a:cxnSpLocks/>
            </p:cNvCxnSpPr>
            <p:nvPr/>
          </p:nvCxnSpPr>
          <p:spPr>
            <a:xfrm>
              <a:off x="10531749" y="10937099"/>
              <a:ext cx="147565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157576A0-9071-7096-368B-70BD98279DA5}"/>
                </a:ext>
              </a:extLst>
            </p:cNvPr>
            <p:cNvGrpSpPr/>
            <p:nvPr/>
          </p:nvGrpSpPr>
          <p:grpSpPr>
            <a:xfrm>
              <a:off x="7234532" y="10498392"/>
              <a:ext cx="3297217" cy="839981"/>
              <a:chOff x="-510383" y="10785962"/>
              <a:chExt cx="3475416" cy="885378"/>
            </a:xfrm>
          </p:grpSpPr>
          <p:cxnSp>
            <p:nvCxnSpPr>
              <p:cNvPr id="83" name="Straight Arrow Connector 82">
                <a:extLst>
                  <a:ext uri="{FF2B5EF4-FFF2-40B4-BE49-F238E27FC236}">
                    <a16:creationId xmlns:a16="http://schemas.microsoft.com/office/drawing/2014/main" id="{AD2BC271-84AA-D219-CED4-0C93CAAB65AD}"/>
                  </a:ext>
                </a:extLst>
              </p:cNvPr>
              <p:cNvCxnSpPr>
                <a:cxnSpLocks/>
              </p:cNvCxnSpPr>
              <p:nvPr/>
            </p:nvCxnSpPr>
            <p:spPr>
              <a:xfrm>
                <a:off x="374994" y="11237811"/>
                <a:ext cx="1555406" cy="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78758AE-C54E-FCAD-75C2-E04B45BB6E7E}"/>
                  </a:ext>
                </a:extLst>
              </p:cNvPr>
              <p:cNvSpPr txBox="1"/>
              <p:nvPr/>
            </p:nvSpPr>
            <p:spPr>
              <a:xfrm>
                <a:off x="6375" y="10903767"/>
                <a:ext cx="2176532" cy="324411"/>
              </a:xfrm>
              <a:prstGeom prst="rect">
                <a:avLst/>
              </a:prstGeom>
              <a:noFill/>
            </p:spPr>
            <p:txBody>
              <a:bodyPr wrap="square" rtlCol="0">
                <a:sp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PUBLISH</a:t>
                </a:r>
              </a:p>
            </p:txBody>
          </p:sp>
          <p:grpSp>
            <p:nvGrpSpPr>
              <p:cNvPr id="85" name="Group 84">
                <a:extLst>
                  <a:ext uri="{FF2B5EF4-FFF2-40B4-BE49-F238E27FC236}">
                    <a16:creationId xmlns:a16="http://schemas.microsoft.com/office/drawing/2014/main" id="{F0F42FBB-11BE-87CC-7C82-ADD49D4107A4}"/>
                  </a:ext>
                </a:extLst>
              </p:cNvPr>
              <p:cNvGrpSpPr/>
              <p:nvPr/>
            </p:nvGrpSpPr>
            <p:grpSpPr>
              <a:xfrm>
                <a:off x="-510383" y="10785963"/>
                <a:ext cx="885377" cy="885377"/>
                <a:chOff x="-420914" y="5972623"/>
                <a:chExt cx="1136068" cy="1136068"/>
              </a:xfrm>
            </p:grpSpPr>
            <p:sp>
              <p:nvSpPr>
                <p:cNvPr id="89" name="Rectangle: Rounded Corners 88">
                  <a:extLst>
                    <a:ext uri="{FF2B5EF4-FFF2-40B4-BE49-F238E27FC236}">
                      <a16:creationId xmlns:a16="http://schemas.microsoft.com/office/drawing/2014/main" id="{746AA65E-5A8E-7EEF-2CA2-A95E5E6B14C1}"/>
                    </a:ext>
                  </a:extLst>
                </p:cNvPr>
                <p:cNvSpPr/>
                <p:nvPr/>
              </p:nvSpPr>
              <p:spPr>
                <a:xfrm>
                  <a:off x="-420914" y="597262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90" name="Graphic 54">
                  <a:extLst>
                    <a:ext uri="{FF2B5EF4-FFF2-40B4-BE49-F238E27FC236}">
                      <a16:creationId xmlns:a16="http://schemas.microsoft.com/office/drawing/2014/main" id="{097C1623-0191-C232-F9BB-4B31E1C09239}"/>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93387" y="6201389"/>
                  <a:ext cx="661965" cy="697587"/>
                </a:xfrm>
                <a:prstGeom prst="rect">
                  <a:avLst/>
                </a:prstGeom>
              </p:spPr>
            </p:pic>
          </p:grpSp>
          <p:grpSp>
            <p:nvGrpSpPr>
              <p:cNvPr id="86" name="Group 85">
                <a:extLst>
                  <a:ext uri="{FF2B5EF4-FFF2-40B4-BE49-F238E27FC236}">
                    <a16:creationId xmlns:a16="http://schemas.microsoft.com/office/drawing/2014/main" id="{32604AB9-756F-111F-5F94-12AFD1C82307}"/>
                  </a:ext>
                </a:extLst>
              </p:cNvPr>
              <p:cNvGrpSpPr/>
              <p:nvPr/>
            </p:nvGrpSpPr>
            <p:grpSpPr>
              <a:xfrm>
                <a:off x="2079656" y="10785962"/>
                <a:ext cx="885377" cy="885377"/>
                <a:chOff x="-420914" y="5972623"/>
                <a:chExt cx="1136068" cy="1136068"/>
              </a:xfrm>
            </p:grpSpPr>
            <p:sp>
              <p:nvSpPr>
                <p:cNvPr id="87" name="Rectangle: Rounded Corners 86">
                  <a:extLst>
                    <a:ext uri="{FF2B5EF4-FFF2-40B4-BE49-F238E27FC236}">
                      <a16:creationId xmlns:a16="http://schemas.microsoft.com/office/drawing/2014/main" id="{D24B97A8-4041-1890-773B-EA8295F18824}"/>
                    </a:ext>
                  </a:extLst>
                </p:cNvPr>
                <p:cNvSpPr/>
                <p:nvPr/>
              </p:nvSpPr>
              <p:spPr>
                <a:xfrm>
                  <a:off x="-420914" y="597262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88" name="Graphic 54">
                  <a:extLst>
                    <a:ext uri="{FF2B5EF4-FFF2-40B4-BE49-F238E27FC236}">
                      <a16:creationId xmlns:a16="http://schemas.microsoft.com/office/drawing/2014/main" id="{ED40AD60-7BCD-2085-88C3-ACB11554CF20}"/>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93385" y="6219201"/>
                  <a:ext cx="661965" cy="661965"/>
                </a:xfrm>
                <a:prstGeom prst="rect">
                  <a:avLst/>
                </a:prstGeom>
              </p:spPr>
            </p:pic>
          </p:grpSp>
        </p:grpSp>
        <p:grpSp>
          <p:nvGrpSpPr>
            <p:cNvPr id="121" name="Group 120">
              <a:extLst>
                <a:ext uri="{FF2B5EF4-FFF2-40B4-BE49-F238E27FC236}">
                  <a16:creationId xmlns:a16="http://schemas.microsoft.com/office/drawing/2014/main" id="{5C236DEA-1A21-E472-62ED-248DD1865292}"/>
                </a:ext>
              </a:extLst>
            </p:cNvPr>
            <p:cNvGrpSpPr/>
            <p:nvPr/>
          </p:nvGrpSpPr>
          <p:grpSpPr>
            <a:xfrm>
              <a:off x="12137061" y="10495648"/>
              <a:ext cx="839980" cy="839980"/>
              <a:chOff x="12137061" y="12576055"/>
              <a:chExt cx="839980" cy="839980"/>
            </a:xfrm>
          </p:grpSpPr>
          <p:sp>
            <p:nvSpPr>
              <p:cNvPr id="122" name="Rectangle: Rounded Corners 121">
                <a:extLst>
                  <a:ext uri="{FF2B5EF4-FFF2-40B4-BE49-F238E27FC236}">
                    <a16:creationId xmlns:a16="http://schemas.microsoft.com/office/drawing/2014/main" id="{C3D27608-B3E2-1A55-C11D-C50168FAB8E5}"/>
                  </a:ext>
                </a:extLst>
              </p:cNvPr>
              <p:cNvSpPr/>
              <p:nvPr/>
            </p:nvSpPr>
            <p:spPr>
              <a:xfrm>
                <a:off x="12137061" y="12576055"/>
                <a:ext cx="839980" cy="839980"/>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23" name="Graphic 54">
                <a:extLst>
                  <a:ext uri="{FF2B5EF4-FFF2-40B4-BE49-F238E27FC236}">
                    <a16:creationId xmlns:a16="http://schemas.microsoft.com/office/drawing/2014/main" id="{F7E9F921-F39E-5927-8D7F-9E64D5477E9C}"/>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2293518" y="12735155"/>
                <a:ext cx="538384" cy="403787"/>
              </a:xfrm>
              <a:prstGeom prst="rect">
                <a:avLst/>
              </a:prstGeom>
            </p:spPr>
          </p:pic>
        </p:grpSp>
        <p:sp>
          <p:nvSpPr>
            <p:cNvPr id="125" name="TextBox 124">
              <a:extLst>
                <a:ext uri="{FF2B5EF4-FFF2-40B4-BE49-F238E27FC236}">
                  <a16:creationId xmlns:a16="http://schemas.microsoft.com/office/drawing/2014/main" id="{309964B6-10E0-DE80-408E-1AC5DD5CC699}"/>
                </a:ext>
              </a:extLst>
            </p:cNvPr>
            <p:cNvSpPr txBox="1"/>
            <p:nvPr/>
          </p:nvSpPr>
          <p:spPr>
            <a:xfrm>
              <a:off x="10514410" y="10616812"/>
              <a:ext cx="1355141" cy="307777"/>
            </a:xfrm>
            <a:prstGeom prst="rect">
              <a:avLst/>
            </a:prstGeom>
            <a:noFill/>
          </p:spPr>
          <p:txBody>
            <a:bodyPr wrap="square" rtlCol="0">
              <a:sp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COMMIT</a:t>
              </a:r>
            </a:p>
          </p:txBody>
        </p:sp>
        <p:sp>
          <p:nvSpPr>
            <p:cNvPr id="136" name="TextBox 135">
              <a:extLst>
                <a:ext uri="{FF2B5EF4-FFF2-40B4-BE49-F238E27FC236}">
                  <a16:creationId xmlns:a16="http://schemas.microsoft.com/office/drawing/2014/main" id="{CF9B6269-70A8-0B0A-EFA7-04FE33B7E35A}"/>
                </a:ext>
              </a:extLst>
            </p:cNvPr>
            <p:cNvSpPr txBox="1"/>
            <p:nvPr/>
          </p:nvSpPr>
          <p:spPr>
            <a:xfrm>
              <a:off x="12084969" y="11053556"/>
              <a:ext cx="963305" cy="276999"/>
            </a:xfrm>
            <a:prstGeom prst="rect">
              <a:avLst/>
            </a:prstGeom>
            <a:noFill/>
          </p:spPr>
          <p:txBody>
            <a:bodyPr wrap="square" rtlCol="0">
              <a:spAutoFit/>
            </a:bodyPr>
            <a:lstStyle/>
            <a:p>
              <a:pPr algn="ctr"/>
              <a:r>
                <a:rPr lang="en-US" sz="1200">
                  <a:solidFill>
                    <a:srgbClr val="BC3200"/>
                  </a:solidFill>
                  <a:latin typeface="Open Sans" panose="020B0606030504020204" pitchFamily="34" charset="0"/>
                  <a:ea typeface="Open Sans" panose="020B0606030504020204" pitchFamily="34" charset="0"/>
                  <a:cs typeface="Open Sans" panose="020B0606030504020204" pitchFamily="34" charset="0"/>
                </a:rPr>
                <a:t>Remote</a:t>
              </a:r>
            </a:p>
          </p:txBody>
        </p:sp>
        <p:pic>
          <p:nvPicPr>
            <p:cNvPr id="166" name="Graphic 54">
              <a:extLst>
                <a:ext uri="{FF2B5EF4-FFF2-40B4-BE49-F238E27FC236}">
                  <a16:creationId xmlns:a16="http://schemas.microsoft.com/office/drawing/2014/main" id="{74537C24-C231-23F7-2A2D-311F330BCF13}"/>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2844593" y="10495983"/>
              <a:ext cx="254469" cy="254469"/>
            </a:xfrm>
            <a:prstGeom prst="rect">
              <a:avLst/>
            </a:prstGeom>
          </p:spPr>
        </p:pic>
      </p:grpSp>
      <p:grpSp>
        <p:nvGrpSpPr>
          <p:cNvPr id="182" name="Group 181">
            <a:extLst>
              <a:ext uri="{FF2B5EF4-FFF2-40B4-BE49-F238E27FC236}">
                <a16:creationId xmlns:a16="http://schemas.microsoft.com/office/drawing/2014/main" id="{22AF36EF-EB1D-C231-3E65-8F11C8770F93}"/>
              </a:ext>
            </a:extLst>
          </p:cNvPr>
          <p:cNvGrpSpPr/>
          <p:nvPr/>
        </p:nvGrpSpPr>
        <p:grpSpPr>
          <a:xfrm>
            <a:off x="3405523" y="13095488"/>
            <a:ext cx="3347371" cy="839981"/>
            <a:chOff x="7234532" y="12588825"/>
            <a:chExt cx="3347371" cy="839981"/>
          </a:xfrm>
        </p:grpSpPr>
        <p:grpSp>
          <p:nvGrpSpPr>
            <p:cNvPr id="184" name="Group 183">
              <a:extLst>
                <a:ext uri="{FF2B5EF4-FFF2-40B4-BE49-F238E27FC236}">
                  <a16:creationId xmlns:a16="http://schemas.microsoft.com/office/drawing/2014/main" id="{4863A275-3DB1-F1BD-C17B-DADEFE49EEBF}"/>
                </a:ext>
              </a:extLst>
            </p:cNvPr>
            <p:cNvGrpSpPr/>
            <p:nvPr/>
          </p:nvGrpSpPr>
          <p:grpSpPr>
            <a:xfrm>
              <a:off x="7234532" y="12588825"/>
              <a:ext cx="3297217" cy="839981"/>
              <a:chOff x="-510383" y="10785962"/>
              <a:chExt cx="3475416" cy="885378"/>
            </a:xfrm>
          </p:grpSpPr>
          <p:cxnSp>
            <p:nvCxnSpPr>
              <p:cNvPr id="186" name="Straight Arrow Connector 185">
                <a:extLst>
                  <a:ext uri="{FF2B5EF4-FFF2-40B4-BE49-F238E27FC236}">
                    <a16:creationId xmlns:a16="http://schemas.microsoft.com/office/drawing/2014/main" id="{D9E8A57E-3940-FD6B-4701-5B0310430F90}"/>
                  </a:ext>
                </a:extLst>
              </p:cNvPr>
              <p:cNvCxnSpPr>
                <a:cxnSpLocks/>
              </p:cNvCxnSpPr>
              <p:nvPr/>
            </p:nvCxnSpPr>
            <p:spPr>
              <a:xfrm>
                <a:off x="374994" y="11237811"/>
                <a:ext cx="1555406" cy="0"/>
              </a:xfrm>
              <a:prstGeom prst="straightConnector1">
                <a:avLst/>
              </a:prstGeom>
              <a:ln w="76200">
                <a:solidFill>
                  <a:srgbClr val="00766E"/>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B7E08C0D-7F44-2B04-6439-A3CC7808FC41}"/>
                  </a:ext>
                </a:extLst>
              </p:cNvPr>
              <p:cNvSpPr txBox="1"/>
              <p:nvPr/>
            </p:nvSpPr>
            <p:spPr>
              <a:xfrm>
                <a:off x="332493" y="10903766"/>
                <a:ext cx="1428380" cy="324411"/>
              </a:xfrm>
              <a:prstGeom prst="rect">
                <a:avLst/>
              </a:prstGeom>
              <a:noFill/>
            </p:spPr>
            <p:txBody>
              <a:bodyPr wrap="square" rtlCol="0">
                <a:sp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SAVE</a:t>
                </a:r>
              </a:p>
            </p:txBody>
          </p:sp>
          <p:sp>
            <p:nvSpPr>
              <p:cNvPr id="192" name="Rectangle: Rounded Corners 191">
                <a:extLst>
                  <a:ext uri="{FF2B5EF4-FFF2-40B4-BE49-F238E27FC236}">
                    <a16:creationId xmlns:a16="http://schemas.microsoft.com/office/drawing/2014/main" id="{3D628FB4-F693-2028-A5C7-53C44B932A44}"/>
                  </a:ext>
                </a:extLst>
              </p:cNvPr>
              <p:cNvSpPr/>
              <p:nvPr/>
            </p:nvSpPr>
            <p:spPr>
              <a:xfrm>
                <a:off x="-510383" y="10785963"/>
                <a:ext cx="885377" cy="885377"/>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grpSp>
            <p:nvGrpSpPr>
              <p:cNvPr id="189" name="Group 188">
                <a:extLst>
                  <a:ext uri="{FF2B5EF4-FFF2-40B4-BE49-F238E27FC236}">
                    <a16:creationId xmlns:a16="http://schemas.microsoft.com/office/drawing/2014/main" id="{B022DC5D-3993-1980-BA08-9A17D2435746}"/>
                  </a:ext>
                </a:extLst>
              </p:cNvPr>
              <p:cNvGrpSpPr/>
              <p:nvPr/>
            </p:nvGrpSpPr>
            <p:grpSpPr>
              <a:xfrm>
                <a:off x="2079656" y="10785962"/>
                <a:ext cx="885377" cy="885377"/>
                <a:chOff x="-420912" y="5972623"/>
                <a:chExt cx="1136068" cy="1136068"/>
              </a:xfrm>
            </p:grpSpPr>
            <p:sp>
              <p:nvSpPr>
                <p:cNvPr id="190" name="Rectangle: Rounded Corners 189">
                  <a:extLst>
                    <a:ext uri="{FF2B5EF4-FFF2-40B4-BE49-F238E27FC236}">
                      <a16:creationId xmlns:a16="http://schemas.microsoft.com/office/drawing/2014/main" id="{8430A12C-50CB-8722-4E15-0FF62235A755}"/>
                    </a:ext>
                  </a:extLst>
                </p:cNvPr>
                <p:cNvSpPr/>
                <p:nvPr/>
              </p:nvSpPr>
              <p:spPr>
                <a:xfrm>
                  <a:off x="-420912" y="597262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191" name="Graphic 54">
                  <a:extLst>
                    <a:ext uri="{FF2B5EF4-FFF2-40B4-BE49-F238E27FC236}">
                      <a16:creationId xmlns:a16="http://schemas.microsoft.com/office/drawing/2014/main" id="{A003F461-5349-39D0-90FD-C17B584515E6}"/>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52987" y="6121771"/>
                  <a:ext cx="601785" cy="595738"/>
                </a:xfrm>
                <a:prstGeom prst="rect">
                  <a:avLst/>
                </a:prstGeom>
              </p:spPr>
            </p:pic>
          </p:grpSp>
        </p:grpSp>
        <p:sp>
          <p:nvSpPr>
            <p:cNvPr id="185" name="TextBox 184">
              <a:extLst>
                <a:ext uri="{FF2B5EF4-FFF2-40B4-BE49-F238E27FC236}">
                  <a16:creationId xmlns:a16="http://schemas.microsoft.com/office/drawing/2014/main" id="{0379D6D3-3D5B-3AB0-CA04-9431827B675C}"/>
                </a:ext>
              </a:extLst>
            </p:cNvPr>
            <p:cNvSpPr txBox="1"/>
            <p:nvPr/>
          </p:nvSpPr>
          <p:spPr>
            <a:xfrm>
              <a:off x="9618598" y="13135636"/>
              <a:ext cx="963305" cy="276999"/>
            </a:xfrm>
            <a:prstGeom prst="rect">
              <a:avLst/>
            </a:prstGeom>
            <a:noFill/>
          </p:spPr>
          <p:txBody>
            <a:bodyPr wrap="square" rtlCol="0">
              <a:spAutoFit/>
            </a:bodyPr>
            <a:lstStyle/>
            <a:p>
              <a:pPr algn="ctr"/>
              <a:r>
                <a:rPr lang="en-US" sz="1200">
                  <a:solidFill>
                    <a:srgbClr val="BC3200"/>
                  </a:solidFill>
                  <a:latin typeface="Open Sans" panose="020B0606030504020204" pitchFamily="34" charset="0"/>
                  <a:ea typeface="Open Sans" panose="020B0606030504020204" pitchFamily="34" charset="0"/>
                  <a:cs typeface="Open Sans" panose="020B0606030504020204" pitchFamily="34" charset="0"/>
                </a:rPr>
                <a:t>Local</a:t>
              </a:r>
            </a:p>
          </p:txBody>
        </p:sp>
      </p:grpSp>
      <p:grpSp>
        <p:nvGrpSpPr>
          <p:cNvPr id="204" name="Group 203">
            <a:extLst>
              <a:ext uri="{FF2B5EF4-FFF2-40B4-BE49-F238E27FC236}">
                <a16:creationId xmlns:a16="http://schemas.microsoft.com/office/drawing/2014/main" id="{600574E8-1102-EB8F-478A-08F912AD271C}"/>
              </a:ext>
            </a:extLst>
          </p:cNvPr>
          <p:cNvGrpSpPr/>
          <p:nvPr/>
        </p:nvGrpSpPr>
        <p:grpSpPr>
          <a:xfrm>
            <a:off x="3340022" y="14833143"/>
            <a:ext cx="1035874" cy="870715"/>
            <a:chOff x="12231711" y="12716770"/>
            <a:chExt cx="1035874" cy="870715"/>
          </a:xfrm>
        </p:grpSpPr>
        <p:sp>
          <p:nvSpPr>
            <p:cNvPr id="200" name="Rectangle: Rounded Corners 199">
              <a:extLst>
                <a:ext uri="{FF2B5EF4-FFF2-40B4-BE49-F238E27FC236}">
                  <a16:creationId xmlns:a16="http://schemas.microsoft.com/office/drawing/2014/main" id="{1B4C1307-58C2-D713-0818-B91EA3B0115B}"/>
                </a:ext>
              </a:extLst>
            </p:cNvPr>
            <p:cNvSpPr/>
            <p:nvPr/>
          </p:nvSpPr>
          <p:spPr>
            <a:xfrm>
              <a:off x="12293373" y="12747505"/>
              <a:ext cx="839980" cy="839980"/>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201" name="Graphic 54">
              <a:extLst>
                <a:ext uri="{FF2B5EF4-FFF2-40B4-BE49-F238E27FC236}">
                  <a16:creationId xmlns:a16="http://schemas.microsoft.com/office/drawing/2014/main" id="{5D806720-8300-FEF5-D836-8263BF25FE86}"/>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2449830" y="12906605"/>
              <a:ext cx="538384" cy="403787"/>
            </a:xfrm>
            <a:prstGeom prst="rect">
              <a:avLst/>
            </a:prstGeom>
          </p:spPr>
        </p:pic>
        <p:sp>
          <p:nvSpPr>
            <p:cNvPr id="202" name="TextBox 201">
              <a:extLst>
                <a:ext uri="{FF2B5EF4-FFF2-40B4-BE49-F238E27FC236}">
                  <a16:creationId xmlns:a16="http://schemas.microsoft.com/office/drawing/2014/main" id="{4AE64A05-12AA-B134-64BB-3784900E2805}"/>
                </a:ext>
              </a:extLst>
            </p:cNvPr>
            <p:cNvSpPr txBox="1"/>
            <p:nvPr/>
          </p:nvSpPr>
          <p:spPr>
            <a:xfrm>
              <a:off x="12231711" y="13307086"/>
              <a:ext cx="963305" cy="276999"/>
            </a:xfrm>
            <a:prstGeom prst="rect">
              <a:avLst/>
            </a:prstGeom>
            <a:noFill/>
          </p:spPr>
          <p:txBody>
            <a:bodyPr wrap="square" rtlCol="0">
              <a:spAutoFit/>
            </a:bodyPr>
            <a:lstStyle/>
            <a:p>
              <a:pPr algn="ctr"/>
              <a:r>
                <a:rPr lang="en-US" sz="1200">
                  <a:solidFill>
                    <a:srgbClr val="BC3200"/>
                  </a:solidFill>
                  <a:latin typeface="Open Sans" panose="020B0606030504020204" pitchFamily="34" charset="0"/>
                  <a:ea typeface="Open Sans" panose="020B0606030504020204" pitchFamily="34" charset="0"/>
                  <a:cs typeface="Open Sans" panose="020B0606030504020204" pitchFamily="34" charset="0"/>
                </a:rPr>
                <a:t>Remote</a:t>
              </a:r>
            </a:p>
          </p:txBody>
        </p:sp>
        <p:pic>
          <p:nvPicPr>
            <p:cNvPr id="203" name="Graphic 54">
              <a:extLst>
                <a:ext uri="{FF2B5EF4-FFF2-40B4-BE49-F238E27FC236}">
                  <a16:creationId xmlns:a16="http://schemas.microsoft.com/office/drawing/2014/main" id="{5F25793E-F671-3E21-D1BE-8EBEECF5844E}"/>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3013116" y="12716770"/>
              <a:ext cx="254469" cy="254469"/>
            </a:xfrm>
            <a:prstGeom prst="rect">
              <a:avLst/>
            </a:prstGeom>
          </p:spPr>
        </p:pic>
      </p:grpSp>
      <p:cxnSp>
        <p:nvCxnSpPr>
          <p:cNvPr id="205" name="Connector: Elbow 204">
            <a:extLst>
              <a:ext uri="{FF2B5EF4-FFF2-40B4-BE49-F238E27FC236}">
                <a16:creationId xmlns:a16="http://schemas.microsoft.com/office/drawing/2014/main" id="{C4DFE73C-2B25-4E18-0562-A603E8FCD61E}"/>
              </a:ext>
            </a:extLst>
          </p:cNvPr>
          <p:cNvCxnSpPr>
            <a:cxnSpLocks/>
          </p:cNvCxnSpPr>
          <p:nvPr/>
        </p:nvCxnSpPr>
        <p:spPr>
          <a:xfrm rot="5400000">
            <a:off x="4740407" y="13169135"/>
            <a:ext cx="623610" cy="2461076"/>
          </a:xfrm>
          <a:prstGeom prst="bentConnector3">
            <a:avLst>
              <a:gd name="adj1" fmla="val 50000"/>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8" name="Graphic 54">
            <a:extLst>
              <a:ext uri="{FF2B5EF4-FFF2-40B4-BE49-F238E27FC236}">
                <a16:creationId xmlns:a16="http://schemas.microsoft.com/office/drawing/2014/main" id="{E9521537-FB85-033E-C312-372CB2C194F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3574411" y="13277510"/>
            <a:ext cx="489440" cy="489439"/>
          </a:xfrm>
          <a:prstGeom prst="rect">
            <a:avLst/>
          </a:prstGeom>
        </p:spPr>
      </p:pic>
      <p:sp>
        <p:nvSpPr>
          <p:cNvPr id="209" name="TextBox 208">
            <a:extLst>
              <a:ext uri="{FF2B5EF4-FFF2-40B4-BE49-F238E27FC236}">
                <a16:creationId xmlns:a16="http://schemas.microsoft.com/office/drawing/2014/main" id="{4F684CD7-BD19-F718-4DB5-40AB04DA16A4}"/>
              </a:ext>
            </a:extLst>
          </p:cNvPr>
          <p:cNvSpPr txBox="1"/>
          <p:nvPr/>
        </p:nvSpPr>
        <p:spPr>
          <a:xfrm>
            <a:off x="4192834" y="13568651"/>
            <a:ext cx="1366942" cy="261610"/>
          </a:xfrm>
          <a:prstGeom prst="rect">
            <a:avLst/>
          </a:prstGeom>
          <a:noFill/>
        </p:spPr>
        <p:txBody>
          <a:bodyPr wrap="square" rtlCol="0">
            <a:spAutoFit/>
          </a:bodyPr>
          <a:lstStyle/>
          <a:p>
            <a:pPr algn="ctr"/>
            <a:r>
              <a:rPr lang="en-US" sz="1100" i="1">
                <a:latin typeface="Open Sans" panose="020B0606030504020204" pitchFamily="34" charset="0"/>
                <a:ea typeface="Open Sans" panose="020B0606030504020204" pitchFamily="34" charset="0"/>
                <a:cs typeface="Open Sans" panose="020B0606030504020204" pitchFamily="34" charset="0"/>
              </a:rPr>
              <a:t>TMDL</a:t>
            </a:r>
          </a:p>
        </p:txBody>
      </p:sp>
      <p:sp>
        <p:nvSpPr>
          <p:cNvPr id="210" name="TextBox 209">
            <a:extLst>
              <a:ext uri="{FF2B5EF4-FFF2-40B4-BE49-F238E27FC236}">
                <a16:creationId xmlns:a16="http://schemas.microsoft.com/office/drawing/2014/main" id="{E0346666-5A28-CB0D-E522-D7CCF621AFBB}"/>
              </a:ext>
            </a:extLst>
          </p:cNvPr>
          <p:cNvSpPr txBox="1"/>
          <p:nvPr/>
        </p:nvSpPr>
        <p:spPr>
          <a:xfrm>
            <a:off x="4204635" y="14098882"/>
            <a:ext cx="1355141" cy="307777"/>
          </a:xfrm>
          <a:prstGeom prst="rect">
            <a:avLst/>
          </a:prstGeom>
          <a:noFill/>
        </p:spPr>
        <p:txBody>
          <a:bodyPr wrap="square" rtlCol="0">
            <a:sp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COMMIT</a:t>
            </a:r>
          </a:p>
        </p:txBody>
      </p:sp>
      <p:sp>
        <p:nvSpPr>
          <p:cNvPr id="213" name="Rectangle: Rounded Corners 212">
            <a:extLst>
              <a:ext uri="{FF2B5EF4-FFF2-40B4-BE49-F238E27FC236}">
                <a16:creationId xmlns:a16="http://schemas.microsoft.com/office/drawing/2014/main" id="{470AB0A7-5D32-FF13-6951-E4ECE2D8EBA8}"/>
              </a:ext>
            </a:extLst>
          </p:cNvPr>
          <p:cNvSpPr/>
          <p:nvPr/>
        </p:nvSpPr>
        <p:spPr>
          <a:xfrm>
            <a:off x="5877413" y="14835452"/>
            <a:ext cx="839980" cy="83997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6DFCF"/>
              </a:solidFill>
              <a:effectLst/>
              <a:uLnTx/>
              <a:uFillTx/>
              <a:latin typeface="Calibri" panose="020F0502020204030204"/>
              <a:ea typeface="+mn-ea"/>
              <a:cs typeface="+mn-cs"/>
            </a:endParaRPr>
          </a:p>
        </p:txBody>
      </p:sp>
      <p:pic>
        <p:nvPicPr>
          <p:cNvPr id="214" name="Graphic 54">
            <a:extLst>
              <a:ext uri="{FF2B5EF4-FFF2-40B4-BE49-F238E27FC236}">
                <a16:creationId xmlns:a16="http://schemas.microsoft.com/office/drawing/2014/main" id="{35C0D228-E5BE-F296-DBB8-63F3F8F6D6D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6045642" y="15017765"/>
            <a:ext cx="489440" cy="489439"/>
          </a:xfrm>
          <a:prstGeom prst="rect">
            <a:avLst/>
          </a:prstGeom>
        </p:spPr>
      </p:pic>
      <p:pic>
        <p:nvPicPr>
          <p:cNvPr id="215" name="Graphic 54">
            <a:extLst>
              <a:ext uri="{FF2B5EF4-FFF2-40B4-BE49-F238E27FC236}">
                <a16:creationId xmlns:a16="http://schemas.microsoft.com/office/drawing/2014/main" id="{31EBEED6-D3E2-7BAB-F16E-3813901F986A}"/>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6517936" y="15380432"/>
            <a:ext cx="235128" cy="313505"/>
          </a:xfrm>
          <a:prstGeom prst="rect">
            <a:avLst/>
          </a:prstGeom>
        </p:spPr>
      </p:pic>
      <p:pic>
        <p:nvPicPr>
          <p:cNvPr id="217" name="Picture 216" descr="A cartoon character holding a clipboard&#10;&#10;Description automatically generated">
            <a:extLst>
              <a:ext uri="{FF2B5EF4-FFF2-40B4-BE49-F238E27FC236}">
                <a16:creationId xmlns:a16="http://schemas.microsoft.com/office/drawing/2014/main" id="{A4622FFA-6752-0D22-E332-6DF9E353359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flipH="1">
            <a:off x="-670124" y="11615054"/>
            <a:ext cx="4033472" cy="4865954"/>
          </a:xfrm>
          <a:prstGeom prst="rect">
            <a:avLst/>
          </a:prstGeom>
        </p:spPr>
      </p:pic>
      <p:cxnSp>
        <p:nvCxnSpPr>
          <p:cNvPr id="222" name="Straight Connector 221">
            <a:extLst>
              <a:ext uri="{FF2B5EF4-FFF2-40B4-BE49-F238E27FC236}">
                <a16:creationId xmlns:a16="http://schemas.microsoft.com/office/drawing/2014/main" id="{B23EC330-8B52-D278-38A1-AE667AC5CE12}"/>
              </a:ext>
            </a:extLst>
          </p:cNvPr>
          <p:cNvCxnSpPr/>
          <p:nvPr/>
        </p:nvCxnSpPr>
        <p:spPr>
          <a:xfrm>
            <a:off x="-510500" y="11565680"/>
            <a:ext cx="13900489" cy="0"/>
          </a:xfrm>
          <a:prstGeom prst="line">
            <a:avLst/>
          </a:prstGeom>
          <a:ln>
            <a:solidFill>
              <a:srgbClr val="00766E"/>
            </a:solidFill>
            <a:prstDash val="dash"/>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7A287D7-DCD3-6570-14AE-E02DE1B2DAB7}"/>
              </a:ext>
            </a:extLst>
          </p:cNvPr>
          <p:cNvCxnSpPr>
            <a:cxnSpLocks/>
          </p:cNvCxnSpPr>
          <p:nvPr/>
        </p:nvCxnSpPr>
        <p:spPr>
          <a:xfrm>
            <a:off x="3293016" y="12873780"/>
            <a:ext cx="10096973" cy="0"/>
          </a:xfrm>
          <a:prstGeom prst="line">
            <a:avLst/>
          </a:prstGeom>
          <a:ln>
            <a:solidFill>
              <a:srgbClr val="00766E"/>
            </a:solidFill>
            <a:prstDash val="dash"/>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EA3C744D-886E-BCB5-957E-46018CDE3BB6}"/>
              </a:ext>
            </a:extLst>
          </p:cNvPr>
          <p:cNvSpPr/>
          <p:nvPr/>
        </p:nvSpPr>
        <p:spPr>
          <a:xfrm>
            <a:off x="-646963" y="10772229"/>
            <a:ext cx="331185" cy="331185"/>
          </a:xfrm>
          <a:prstGeom prst="rect">
            <a:avLst/>
          </a:prstGeom>
          <a:solidFill>
            <a:srgbClr val="FC42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latin typeface="Open Sans" panose="020B0606030504020204" pitchFamily="34" charset="0"/>
                <a:ea typeface="Open Sans" panose="020B0606030504020204" pitchFamily="34" charset="0"/>
                <a:cs typeface="Open Sans" panose="020B0606030504020204" pitchFamily="34" charset="0"/>
              </a:rPr>
              <a:t>A</a:t>
            </a:r>
            <a:endParaRPr lang="en-GB" sz="1600"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6" name="Rectangle 225">
            <a:extLst>
              <a:ext uri="{FF2B5EF4-FFF2-40B4-BE49-F238E27FC236}">
                <a16:creationId xmlns:a16="http://schemas.microsoft.com/office/drawing/2014/main" id="{78138BD7-6A48-268E-73A8-3FB5A198AB36}"/>
              </a:ext>
            </a:extLst>
          </p:cNvPr>
          <p:cNvSpPr/>
          <p:nvPr/>
        </p:nvSpPr>
        <p:spPr>
          <a:xfrm>
            <a:off x="3124480" y="12041257"/>
            <a:ext cx="331185" cy="331185"/>
          </a:xfrm>
          <a:prstGeom prst="rect">
            <a:avLst/>
          </a:prstGeom>
          <a:solidFill>
            <a:srgbClr val="FC42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latin typeface="Open Sans" panose="020B0606030504020204" pitchFamily="34" charset="0"/>
                <a:ea typeface="Open Sans" panose="020B0606030504020204" pitchFamily="34" charset="0"/>
                <a:cs typeface="Open Sans" panose="020B0606030504020204" pitchFamily="34" charset="0"/>
              </a:rPr>
              <a:t>B</a:t>
            </a:r>
            <a:endParaRPr lang="en-GB" sz="1600"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7" name="Rectangle 226">
            <a:extLst>
              <a:ext uri="{FF2B5EF4-FFF2-40B4-BE49-F238E27FC236}">
                <a16:creationId xmlns:a16="http://schemas.microsoft.com/office/drawing/2014/main" id="{1B8D62BA-73E5-FF5B-1230-7EEBE6FFF262}"/>
              </a:ext>
            </a:extLst>
          </p:cNvPr>
          <p:cNvSpPr/>
          <p:nvPr/>
        </p:nvSpPr>
        <p:spPr>
          <a:xfrm>
            <a:off x="3124480" y="13341747"/>
            <a:ext cx="331185" cy="331185"/>
          </a:xfrm>
          <a:prstGeom prst="rect">
            <a:avLst/>
          </a:prstGeom>
          <a:solidFill>
            <a:srgbClr val="FC42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latin typeface="Open Sans" panose="020B0606030504020204" pitchFamily="34" charset="0"/>
                <a:ea typeface="Open Sans" panose="020B0606030504020204" pitchFamily="34" charset="0"/>
                <a:cs typeface="Open Sans" panose="020B0606030504020204" pitchFamily="34" charset="0"/>
              </a:rPr>
              <a:t>C</a:t>
            </a:r>
            <a:endParaRPr lang="en-GB" sz="1600"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8" name="Rectangle 227">
            <a:extLst>
              <a:ext uri="{FF2B5EF4-FFF2-40B4-BE49-F238E27FC236}">
                <a16:creationId xmlns:a16="http://schemas.microsoft.com/office/drawing/2014/main" id="{AE1429DF-2022-5DCA-F5AE-E9D13B60B096}"/>
              </a:ext>
            </a:extLst>
          </p:cNvPr>
          <p:cNvSpPr/>
          <p:nvPr/>
        </p:nvSpPr>
        <p:spPr>
          <a:xfrm>
            <a:off x="6923756" y="13341747"/>
            <a:ext cx="331185" cy="331185"/>
          </a:xfrm>
          <a:prstGeom prst="rect">
            <a:avLst/>
          </a:prstGeom>
          <a:solidFill>
            <a:srgbClr val="FC42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latin typeface="Open Sans" panose="020B0606030504020204" pitchFamily="34" charset="0"/>
                <a:ea typeface="Open Sans" panose="020B0606030504020204" pitchFamily="34" charset="0"/>
                <a:cs typeface="Open Sans" panose="020B0606030504020204" pitchFamily="34" charset="0"/>
              </a:rPr>
              <a:t>D</a:t>
            </a:r>
            <a:endParaRPr lang="en-GB" sz="1600"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228">
            <a:extLst>
              <a:ext uri="{FF2B5EF4-FFF2-40B4-BE49-F238E27FC236}">
                <a16:creationId xmlns:a16="http://schemas.microsoft.com/office/drawing/2014/main" id="{7E6127F1-074B-343F-45E0-C0DBC0B5D41D}"/>
              </a:ext>
            </a:extLst>
          </p:cNvPr>
          <p:cNvSpPr/>
          <p:nvPr/>
        </p:nvSpPr>
        <p:spPr>
          <a:xfrm>
            <a:off x="12706372" y="8778011"/>
            <a:ext cx="693507" cy="653511"/>
          </a:xfrm>
          <a:prstGeom prst="rect">
            <a:avLst/>
          </a:prstGeom>
          <a:solidFill>
            <a:srgbClr val="FC42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FF"/>
                </a:solidFill>
                <a:latin typeface="Open Sans" panose="020B0606030504020204" pitchFamily="34" charset="0"/>
                <a:ea typeface="Open Sans" panose="020B0606030504020204" pitchFamily="34" charset="0"/>
                <a:cs typeface="Open Sans" panose="020B0606030504020204" pitchFamily="34" charset="0"/>
              </a:rPr>
              <a:t>9</a:t>
            </a:r>
            <a:endParaRPr lang="en-GB" sz="2800"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0" name="Rectangle 229">
            <a:extLst>
              <a:ext uri="{FF2B5EF4-FFF2-40B4-BE49-F238E27FC236}">
                <a16:creationId xmlns:a16="http://schemas.microsoft.com/office/drawing/2014/main" id="{D3B71F6F-18F0-B0E1-2E75-785D7B081B30}"/>
              </a:ext>
            </a:extLst>
          </p:cNvPr>
          <p:cNvSpPr/>
          <p:nvPr/>
        </p:nvSpPr>
        <p:spPr>
          <a:xfrm>
            <a:off x="12706372" y="3167"/>
            <a:ext cx="693507" cy="642386"/>
          </a:xfrm>
          <a:prstGeom prst="rect">
            <a:avLst/>
          </a:prstGeom>
          <a:solidFill>
            <a:srgbClr val="FC42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FF"/>
                </a:solidFill>
                <a:latin typeface="Open Sans" panose="020B0606030504020204" pitchFamily="34" charset="0"/>
                <a:ea typeface="Open Sans" panose="020B0606030504020204" pitchFamily="34" charset="0"/>
                <a:cs typeface="Open Sans" panose="020B0606030504020204" pitchFamily="34" charset="0"/>
              </a:rPr>
              <a:t>8</a:t>
            </a:r>
            <a:endParaRPr lang="en-GB" sz="2800"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1" name="Rectangle 230">
            <a:extLst>
              <a:ext uri="{FF2B5EF4-FFF2-40B4-BE49-F238E27FC236}">
                <a16:creationId xmlns:a16="http://schemas.microsoft.com/office/drawing/2014/main" id="{831D46AC-F4A6-8A3C-8C20-1933D96FED18}"/>
              </a:ext>
            </a:extLst>
          </p:cNvPr>
          <p:cNvSpPr/>
          <p:nvPr/>
        </p:nvSpPr>
        <p:spPr>
          <a:xfrm>
            <a:off x="3124479" y="10772229"/>
            <a:ext cx="331185" cy="331185"/>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latin typeface="Open Sans" panose="020B0606030504020204" pitchFamily="34" charset="0"/>
                <a:ea typeface="Open Sans" panose="020B0606030504020204" pitchFamily="34" charset="0"/>
                <a:cs typeface="Open Sans" panose="020B0606030504020204" pitchFamily="34" charset="0"/>
              </a:rPr>
              <a:t>A</a:t>
            </a:r>
            <a:endParaRPr lang="en-GB" sz="1600"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2" name="Rectangle 231">
            <a:extLst>
              <a:ext uri="{FF2B5EF4-FFF2-40B4-BE49-F238E27FC236}">
                <a16:creationId xmlns:a16="http://schemas.microsoft.com/office/drawing/2014/main" id="{EF0BCDD9-AB19-69B2-47D2-0AF238B3CCD9}"/>
              </a:ext>
            </a:extLst>
          </p:cNvPr>
          <p:cNvSpPr/>
          <p:nvPr/>
        </p:nvSpPr>
        <p:spPr>
          <a:xfrm>
            <a:off x="6922028" y="10772229"/>
            <a:ext cx="331185" cy="331185"/>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latin typeface="Open Sans" panose="020B0606030504020204" pitchFamily="34" charset="0"/>
                <a:ea typeface="Open Sans" panose="020B0606030504020204" pitchFamily="34" charset="0"/>
                <a:cs typeface="Open Sans" panose="020B0606030504020204" pitchFamily="34" charset="0"/>
              </a:rPr>
              <a:t>A</a:t>
            </a:r>
            <a:endParaRPr lang="en-GB" sz="1600"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3" name="Rectangle 232">
            <a:extLst>
              <a:ext uri="{FF2B5EF4-FFF2-40B4-BE49-F238E27FC236}">
                <a16:creationId xmlns:a16="http://schemas.microsoft.com/office/drawing/2014/main" id="{808C9CC7-4622-170B-ADB8-E2E8CABD7A95}"/>
              </a:ext>
            </a:extLst>
          </p:cNvPr>
          <p:cNvSpPr/>
          <p:nvPr/>
        </p:nvSpPr>
        <p:spPr>
          <a:xfrm>
            <a:off x="6923813" y="12041257"/>
            <a:ext cx="331185" cy="331185"/>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latin typeface="Open Sans" panose="020B0606030504020204" pitchFamily="34" charset="0"/>
                <a:ea typeface="Open Sans" panose="020B0606030504020204" pitchFamily="34" charset="0"/>
                <a:cs typeface="Open Sans" panose="020B0606030504020204" pitchFamily="34" charset="0"/>
              </a:rPr>
              <a:t>B</a:t>
            </a:r>
            <a:endParaRPr lang="en-GB" sz="1600"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35" name="Graphic 54">
            <a:extLst>
              <a:ext uri="{FF2B5EF4-FFF2-40B4-BE49-F238E27FC236}">
                <a16:creationId xmlns:a16="http://schemas.microsoft.com/office/drawing/2014/main" id="{484E9A78-CD41-32CA-3770-8E1A3E46E140}"/>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264200" y="12363846"/>
            <a:ext cx="378677" cy="372569"/>
          </a:xfrm>
          <a:prstGeom prst="rect">
            <a:avLst/>
          </a:prstGeom>
        </p:spPr>
      </p:pic>
      <p:pic>
        <p:nvPicPr>
          <p:cNvPr id="236" name="Graphic 54">
            <a:extLst>
              <a:ext uri="{FF2B5EF4-FFF2-40B4-BE49-F238E27FC236}">
                <a16:creationId xmlns:a16="http://schemas.microsoft.com/office/drawing/2014/main" id="{55ECD81E-19EE-C472-2780-9726BAF28C25}"/>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264200" y="11106882"/>
            <a:ext cx="378677" cy="372569"/>
          </a:xfrm>
          <a:prstGeom prst="rect">
            <a:avLst/>
          </a:prstGeom>
        </p:spPr>
      </p:pic>
      <p:sp>
        <p:nvSpPr>
          <p:cNvPr id="237" name="Rectangle 236">
            <a:extLst>
              <a:ext uri="{FF2B5EF4-FFF2-40B4-BE49-F238E27FC236}">
                <a16:creationId xmlns:a16="http://schemas.microsoft.com/office/drawing/2014/main" id="{10F0F682-4952-ECF0-C095-AC14F49932E0}"/>
              </a:ext>
            </a:extLst>
          </p:cNvPr>
          <p:cNvSpPr/>
          <p:nvPr/>
        </p:nvSpPr>
        <p:spPr>
          <a:xfrm>
            <a:off x="7147276" y="15537184"/>
            <a:ext cx="5150154" cy="895039"/>
          </a:xfrm>
          <a:prstGeom prst="rect">
            <a:avLst/>
          </a:prstGeom>
          <a:solidFill>
            <a:srgbClr val="DDFFFD"/>
          </a:solidFill>
          <a:ln>
            <a:solidFill>
              <a:srgbClr val="00A9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a:solidFill>
                  <a:srgbClr val="00766E"/>
                </a:solidFill>
                <a:latin typeface="Open Sans" panose="020B0606030504020204" pitchFamily="34" charset="0"/>
                <a:ea typeface="Open Sans" panose="020B0606030504020204" pitchFamily="34" charset="0"/>
                <a:cs typeface="Open Sans" panose="020B0606030504020204" pitchFamily="34" charset="0"/>
              </a:rPr>
              <a:t>TIP FOR #9B</a:t>
            </a:r>
          </a:p>
          <a:p>
            <a:r>
              <a:rPr lang="en-US" sz="1200">
                <a:solidFill>
                  <a:srgbClr val="00766E"/>
                </a:solidFill>
                <a:latin typeface="Open Sans" panose="020B0606030504020204" pitchFamily="34" charset="0"/>
                <a:ea typeface="Open Sans" panose="020B0606030504020204" pitchFamily="34" charset="0"/>
                <a:cs typeface="Open Sans" panose="020B0606030504020204" pitchFamily="34" charset="0"/>
              </a:rPr>
              <a:t>With Fabric Git integration, you can write changes to a remote model, then batch and commit those changes in the Fabric workspace. This can be a simpler way of doing source control for some teams.</a:t>
            </a:r>
            <a:endParaRPr lang="en-GB">
              <a:solidFill>
                <a:srgbClr val="00766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8" name="Rectangle 237">
            <a:extLst>
              <a:ext uri="{FF2B5EF4-FFF2-40B4-BE49-F238E27FC236}">
                <a16:creationId xmlns:a16="http://schemas.microsoft.com/office/drawing/2014/main" id="{D11368ED-6EB0-B14F-65B8-10FD122B2DAD}"/>
              </a:ext>
            </a:extLst>
          </p:cNvPr>
          <p:cNvSpPr/>
          <p:nvPr/>
        </p:nvSpPr>
        <p:spPr>
          <a:xfrm>
            <a:off x="10349437" y="8241148"/>
            <a:ext cx="1520113" cy="20437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5302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150D-D98E-641C-B4B3-79B4496D62CF}"/>
              </a:ext>
            </a:extLst>
          </p:cNvPr>
          <p:cNvSpPr>
            <a:spLocks noGrp="1"/>
          </p:cNvSpPr>
          <p:nvPr>
            <p:ph type="title"/>
          </p:nvPr>
        </p:nvSpPr>
        <p:spPr/>
        <p:txBody>
          <a:bodyPr>
            <a:normAutofit/>
          </a:bodyPr>
          <a:lstStyle/>
          <a:p>
            <a:r>
              <a:rPr lang="en-US"/>
              <a:t>Semantic models will have more impact</a:t>
            </a:r>
          </a:p>
        </p:txBody>
      </p:sp>
      <p:pic>
        <p:nvPicPr>
          <p:cNvPr id="18" name="Content Placeholder 17" descr="A screenshot of a video game&#10;&#10;Description automatically generated">
            <a:extLst>
              <a:ext uri="{FF2B5EF4-FFF2-40B4-BE49-F238E27FC236}">
                <a16:creationId xmlns:a16="http://schemas.microsoft.com/office/drawing/2014/main" id="{DF2A73AB-AE15-3D3A-286D-EBBE620F869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18346" y="1704587"/>
            <a:ext cx="9000920" cy="5153413"/>
          </a:xfrm>
        </p:spPr>
      </p:pic>
      <p:grpSp>
        <p:nvGrpSpPr>
          <p:cNvPr id="19" name="Group 18">
            <a:extLst>
              <a:ext uri="{FF2B5EF4-FFF2-40B4-BE49-F238E27FC236}">
                <a16:creationId xmlns:a16="http://schemas.microsoft.com/office/drawing/2014/main" id="{CA84A8B4-4A71-1FB9-77FD-52A6596AEC7C}"/>
              </a:ext>
            </a:extLst>
          </p:cNvPr>
          <p:cNvGrpSpPr/>
          <p:nvPr/>
        </p:nvGrpSpPr>
        <p:grpSpPr>
          <a:xfrm>
            <a:off x="1595540" y="1006939"/>
            <a:ext cx="9000920" cy="534471"/>
            <a:chOff x="-4411448" y="985759"/>
            <a:chExt cx="13900372" cy="649995"/>
          </a:xfrm>
        </p:grpSpPr>
        <p:sp>
          <p:nvSpPr>
            <p:cNvPr id="20" name="Rectangle 19">
              <a:extLst>
                <a:ext uri="{FF2B5EF4-FFF2-40B4-BE49-F238E27FC236}">
                  <a16:creationId xmlns:a16="http://schemas.microsoft.com/office/drawing/2014/main" id="{C11E2703-9D3B-8B06-E5C0-292071D49130}"/>
                </a:ext>
              </a:extLst>
            </p:cNvPr>
            <p:cNvSpPr/>
            <p:nvPr/>
          </p:nvSpPr>
          <p:spPr>
            <a:xfrm>
              <a:off x="-4411448" y="985759"/>
              <a:ext cx="13900372" cy="6499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0100"/>
              <a:r>
                <a:rPr lang="en-US" sz="1400" b="1">
                  <a:solidFill>
                    <a:srgbClr val="F6F6F6"/>
                  </a:solidFill>
                  <a:latin typeface="Ubuntu" panose="020B0504030602030204" pitchFamily="34" charset="0"/>
                </a:rPr>
                <a:t>More workloads and tools will connect to semantic models to enable users to solve business problems with data </a:t>
              </a:r>
              <a:endParaRPr lang="en-GB" sz="1400" b="1">
                <a:solidFill>
                  <a:srgbClr val="F6F6F6"/>
                </a:solidFill>
                <a:latin typeface="Ubuntu" panose="020B0504030602030204" pitchFamily="34" charset="0"/>
              </a:endParaRPr>
            </a:p>
          </p:txBody>
        </p:sp>
        <p:pic>
          <p:nvPicPr>
            <p:cNvPr id="21" name="Graphic 20" descr="Tools with solid fill">
              <a:extLst>
                <a:ext uri="{FF2B5EF4-FFF2-40B4-BE49-F238E27FC236}">
                  <a16:creationId xmlns:a16="http://schemas.microsoft.com/office/drawing/2014/main" id="{7BA3701A-95E5-D42C-85CC-75DFCCD672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201182" y="1085907"/>
              <a:ext cx="542223" cy="418823"/>
            </a:xfrm>
            <a:prstGeom prst="rect">
              <a:avLst/>
            </a:prstGeom>
          </p:spPr>
        </p:pic>
      </p:grpSp>
      <p:sp>
        <p:nvSpPr>
          <p:cNvPr id="24" name="Content Placeholder 5">
            <a:extLst>
              <a:ext uri="{FF2B5EF4-FFF2-40B4-BE49-F238E27FC236}">
                <a16:creationId xmlns:a16="http://schemas.microsoft.com/office/drawing/2014/main" id="{E7F045B6-9333-C9F5-FF3F-92B516BCC8E5}"/>
              </a:ext>
            </a:extLst>
          </p:cNvPr>
          <p:cNvSpPr txBox="1">
            <a:spLocks/>
          </p:cNvSpPr>
          <p:nvPr/>
        </p:nvSpPr>
        <p:spPr>
          <a:xfrm>
            <a:off x="386787" y="1253331"/>
            <a:ext cx="5895480" cy="4351338"/>
          </a:xfrm>
          <a:prstGeom prst="rect">
            <a:avLst/>
          </a:prstGeom>
        </p:spPr>
        <p:txBody>
          <a:bodyPr vert="horz" lIns="91440" tIns="45720" rIns="91440" bIns="45720" rtlCol="0">
            <a:normAutofit/>
          </a:bodyPr>
          <a:lstStyle>
            <a:lvl1pPr marL="457200" indent="-457200" algn="l" defTabSz="914400" rtl="0" eaLnBrk="1" latinLnBrk="0" hangingPunct="1">
              <a:lnSpc>
                <a:spcPct val="150000"/>
              </a:lnSpc>
              <a:spcBef>
                <a:spcPts val="1000"/>
              </a:spcBef>
              <a:buFontTx/>
              <a:buBlip>
                <a:blip r:embed="rId6">
                  <a:extLst>
                    <a:ext uri="{96DAC541-7B7A-43D3-8B79-37D633B846F1}">
                      <asvg:svgBlip xmlns:asvg="http://schemas.microsoft.com/office/drawing/2016/SVG/main" r:embed="rId7"/>
                    </a:ext>
                  </a:extLst>
                </a:blip>
              </a:buBlip>
              <a:defRPr sz="2800" kern="1200">
                <a:solidFill>
                  <a:srgbClr val="3B4244"/>
                </a:solidFill>
                <a:latin typeface="Ubuntu" panose="020B0504030602030204" pitchFamily="34" charset="0"/>
                <a:ea typeface="+mn-ea"/>
                <a:cs typeface="+mn-cs"/>
              </a:defRPr>
            </a:lvl1pPr>
            <a:lvl2pPr marL="803275" indent="-228600" algn="l" defTabSz="914400" rtl="0" eaLnBrk="1" latinLnBrk="0" hangingPunct="1">
              <a:lnSpc>
                <a:spcPct val="150000"/>
              </a:lnSpc>
              <a:spcBef>
                <a:spcPts val="500"/>
              </a:spcBef>
              <a:buFont typeface="Open Sans" panose="020B0606030504020204" pitchFamily="34" charset="0"/>
              <a:buChar char="»"/>
              <a:defRPr sz="24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2pPr>
            <a:lvl3pPr marL="1260475" indent="-228600" algn="l" defTabSz="914400" rtl="0" eaLnBrk="1" latinLnBrk="0" hangingPunct="1">
              <a:lnSpc>
                <a:spcPct val="150000"/>
              </a:lnSpc>
              <a:spcBef>
                <a:spcPts val="500"/>
              </a:spcBef>
              <a:buFontTx/>
              <a:buBlip>
                <a:blip r:embed="rId8">
                  <a:extLst>
                    <a:ext uri="{96DAC541-7B7A-43D3-8B79-37D633B846F1}">
                      <asvg:svgBlip xmlns:asvg="http://schemas.microsoft.com/office/drawing/2016/SVG/main" r:embed="rId9"/>
                    </a:ext>
                  </a:extLst>
                </a:blip>
              </a:buBlip>
              <a:defRPr sz="20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3pPr>
            <a:lvl4pPr marL="1717675" indent="-228600" algn="l" defTabSz="914400" rtl="0" eaLnBrk="1" latinLnBrk="0" hangingPunct="1">
              <a:lnSpc>
                <a:spcPct val="150000"/>
              </a:lnSpc>
              <a:spcBef>
                <a:spcPts val="500"/>
              </a:spcBef>
              <a:buFont typeface="Arial" panose="020B0604020202020204" pitchFamily="34" charset="0"/>
              <a:buChar char="•"/>
              <a:defRPr sz="18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4pPr>
            <a:lvl5pPr marL="2174875" indent="-228600" algn="l" defTabSz="914400" rtl="0" eaLnBrk="1" latinLnBrk="0" hangingPunct="1">
              <a:lnSpc>
                <a:spcPct val="150000"/>
              </a:lnSpc>
              <a:spcBef>
                <a:spcPts val="500"/>
              </a:spcBef>
              <a:buFont typeface="Arial" panose="020B0604020202020204" pitchFamily="34" charset="0"/>
              <a:buChar char="•"/>
              <a:defRPr sz="1800" kern="1200">
                <a:solidFill>
                  <a:srgbClr val="3B4244"/>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4E5652"/>
                </a:solidFill>
                <a:latin typeface="Work Sans" pitchFamily="2" charset="0"/>
              </a:rPr>
              <a:t>Organizations need to develop and support both self-service and enterprise data models. </a:t>
            </a:r>
          </a:p>
          <a:p>
            <a:r>
              <a:rPr lang="en-US">
                <a:solidFill>
                  <a:srgbClr val="4E5652"/>
                </a:solidFill>
                <a:latin typeface="Work Sans" pitchFamily="2" charset="0"/>
              </a:rPr>
              <a:t>Requires robust, scalable tools and processes </a:t>
            </a:r>
          </a:p>
          <a:p>
            <a:endParaRPr lang="en-DK"/>
          </a:p>
        </p:txBody>
      </p:sp>
    </p:spTree>
    <p:extLst>
      <p:ext uri="{BB962C8B-B14F-4D97-AF65-F5344CB8AC3E}">
        <p14:creationId xmlns:p14="http://schemas.microsoft.com/office/powerpoint/2010/main" val="280542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16667E-7 4.44444E-6 L 0.25182 -0.00209 " pathEditMode="relative" rAng="0" ptsTypes="AA">
                                      <p:cBhvr>
                                        <p:cTn id="6" dur="2000" fill="hold"/>
                                        <p:tgtEl>
                                          <p:spTgt spid="18"/>
                                        </p:tgtEl>
                                        <p:attrNameLst>
                                          <p:attrName>ppt_x</p:attrName>
                                          <p:attrName>ppt_y</p:attrName>
                                        </p:attrNameLst>
                                      </p:cBhvr>
                                      <p:rCtr x="12591" y="-116"/>
                                    </p:animMotion>
                                  </p:childTnLst>
                                </p:cTn>
                              </p:par>
                              <p:par>
                                <p:cTn id="7" presetID="6" presetClass="emph" presetSubtype="0" fill="hold" nodeType="withEffect">
                                  <p:stCondLst>
                                    <p:cond delay="0"/>
                                  </p:stCondLst>
                                  <p:childTnLst>
                                    <p:animScale>
                                      <p:cBhvr>
                                        <p:cTn id="8" dur="2000" fill="hold"/>
                                        <p:tgtEl>
                                          <p:spTgt spid="18"/>
                                        </p:tgtEl>
                                      </p:cBhvr>
                                      <p:by x="75000" y="75000"/>
                                    </p:animScale>
                                  </p:childTnLst>
                                </p:cTn>
                              </p:par>
                              <p:par>
                                <p:cTn id="9" presetID="10" presetClass="exit" presetSubtype="0" fill="hold" nodeType="withEffect">
                                  <p:stCondLst>
                                    <p:cond delay="0"/>
                                  </p:stCondLst>
                                  <p:childTnLst>
                                    <p:animEffect transition="out" filter="fade">
                                      <p:cBhvr>
                                        <p:cTn id="10" dur="500"/>
                                        <p:tgtEl>
                                          <p:spTgt spid="19"/>
                                        </p:tgtEl>
                                      </p:cBhvr>
                                    </p:animEffect>
                                    <p:set>
                                      <p:cBhvr>
                                        <p:cTn id="11" dur="1" fill="hold">
                                          <p:stCondLst>
                                            <p:cond delay="499"/>
                                          </p:stCondLst>
                                        </p:cTn>
                                        <p:tgtEl>
                                          <p:spTgt spid="19"/>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grpId="0" nodeType="afterEffect">
                                  <p:stCondLst>
                                    <p:cond delay="25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3966-78E7-9A09-F59B-E7568074F566}"/>
              </a:ext>
            </a:extLst>
          </p:cNvPr>
          <p:cNvSpPr>
            <a:spLocks noGrp="1"/>
          </p:cNvSpPr>
          <p:nvPr>
            <p:ph type="title"/>
          </p:nvPr>
        </p:nvSpPr>
        <p:spPr>
          <a:xfrm>
            <a:off x="0" y="0"/>
            <a:ext cx="12192000" cy="1041722"/>
          </a:xfrm>
        </p:spPr>
        <p:txBody>
          <a:bodyPr anchor="t">
            <a:normAutofit/>
          </a:bodyPr>
          <a:lstStyle/>
          <a:p>
            <a:r>
              <a:rPr lang="en-US"/>
              <a:t>Direct Lake: The new semantic model type</a:t>
            </a:r>
            <a:endParaRPr lang="en-DK" dirty="0"/>
          </a:p>
        </p:txBody>
      </p:sp>
      <p:sp>
        <p:nvSpPr>
          <p:cNvPr id="3" name="Content Placeholder 2">
            <a:extLst>
              <a:ext uri="{FF2B5EF4-FFF2-40B4-BE49-F238E27FC236}">
                <a16:creationId xmlns:a16="http://schemas.microsoft.com/office/drawing/2014/main" id="{CE8652F9-47B8-C2B5-6325-070B49F0E9A6}"/>
              </a:ext>
            </a:extLst>
          </p:cNvPr>
          <p:cNvSpPr>
            <a:spLocks noGrp="1"/>
          </p:cNvSpPr>
          <p:nvPr>
            <p:ph sz="half" idx="1"/>
          </p:nvPr>
        </p:nvSpPr>
        <p:spPr>
          <a:xfrm>
            <a:off x="838200" y="1825625"/>
            <a:ext cx="5181600" cy="4351338"/>
          </a:xfrm>
        </p:spPr>
        <p:txBody>
          <a:bodyPr>
            <a:normAutofit/>
          </a:bodyPr>
          <a:lstStyle/>
          <a:p>
            <a:pPr>
              <a:lnSpc>
                <a:spcPct val="140000"/>
              </a:lnSpc>
            </a:pPr>
            <a:r>
              <a:rPr lang="en-US" sz="2200"/>
              <a:t>Promises the best of Import with the latency of DirectQuery</a:t>
            </a:r>
          </a:p>
          <a:p>
            <a:pPr>
              <a:lnSpc>
                <a:spcPct val="140000"/>
              </a:lnSpc>
            </a:pPr>
            <a:r>
              <a:rPr lang="en-US" sz="2200"/>
              <a:t>Created on top of OneLake </a:t>
            </a:r>
          </a:p>
          <a:p>
            <a:pPr>
              <a:lnSpc>
                <a:spcPct val="140000"/>
              </a:lnSpc>
            </a:pPr>
            <a:r>
              <a:rPr lang="en-US" sz="2200"/>
              <a:t>Queries SQL Endpoint of Fabric Lake House or Datawarehouse</a:t>
            </a:r>
          </a:p>
          <a:p>
            <a:pPr>
              <a:lnSpc>
                <a:spcPct val="140000"/>
              </a:lnSpc>
            </a:pPr>
            <a:r>
              <a:rPr lang="en-US" sz="2200"/>
              <a:t>No import of data into a model</a:t>
            </a:r>
          </a:p>
          <a:p>
            <a:pPr>
              <a:lnSpc>
                <a:spcPct val="140000"/>
              </a:lnSpc>
            </a:pPr>
            <a:r>
              <a:rPr lang="en-US" sz="2200"/>
              <a:t>Web-Authoring or External tool to create/edit</a:t>
            </a:r>
            <a:endParaRPr lang="en-DK" sz="2200"/>
          </a:p>
        </p:txBody>
      </p:sp>
      <p:pic>
        <p:nvPicPr>
          <p:cNvPr id="6" name="Content Placeholder 5">
            <a:extLst>
              <a:ext uri="{FF2B5EF4-FFF2-40B4-BE49-F238E27FC236}">
                <a16:creationId xmlns:a16="http://schemas.microsoft.com/office/drawing/2014/main" id="{0F52AF19-15F7-0F87-0383-462419E422A1}"/>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3260" y="1825625"/>
            <a:ext cx="4219479" cy="4351338"/>
          </a:xfrm>
        </p:spPr>
      </p:pic>
    </p:spTree>
    <p:extLst>
      <p:ext uri="{BB962C8B-B14F-4D97-AF65-F5344CB8AC3E}">
        <p14:creationId xmlns:p14="http://schemas.microsoft.com/office/powerpoint/2010/main" val="368435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BCE82E-3DAA-CE55-2A87-2E37A1B977B2}"/>
              </a:ext>
            </a:extLst>
          </p:cNvPr>
          <p:cNvGrpSpPr/>
          <p:nvPr/>
        </p:nvGrpSpPr>
        <p:grpSpPr>
          <a:xfrm>
            <a:off x="2481405" y="1327670"/>
            <a:ext cx="7010511" cy="2699596"/>
            <a:chOff x="-2689461" y="2970767"/>
            <a:chExt cx="10572351" cy="3347716"/>
          </a:xfrm>
        </p:grpSpPr>
        <p:sp>
          <p:nvSpPr>
            <p:cNvPr id="5" name="Rectangle: Rounded Corners 4">
              <a:extLst>
                <a:ext uri="{FF2B5EF4-FFF2-40B4-BE49-F238E27FC236}">
                  <a16:creationId xmlns:a16="http://schemas.microsoft.com/office/drawing/2014/main" id="{F4C34BC6-3E0A-399B-3563-52A63246DAF4}"/>
                </a:ext>
              </a:extLst>
            </p:cNvPr>
            <p:cNvSpPr/>
            <p:nvPr/>
          </p:nvSpPr>
          <p:spPr>
            <a:xfrm>
              <a:off x="-2689461" y="2970767"/>
              <a:ext cx="10572351" cy="3347716"/>
            </a:xfrm>
            <a:prstGeom prst="roundRect">
              <a:avLst>
                <a:gd name="adj" fmla="val 6808"/>
              </a:avLst>
            </a:prstGeom>
            <a:solidFill>
              <a:srgbClr val="E0EBEA"/>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1400">
                <a:solidFill>
                  <a:srgbClr val="E6DFCF"/>
                </a:solidFill>
                <a:latin typeface="Calibri" panose="020F0502020204030204"/>
              </a:endParaRPr>
            </a:p>
          </p:txBody>
        </p:sp>
        <p:sp>
          <p:nvSpPr>
            <p:cNvPr id="6" name="TextBox 5">
              <a:extLst>
                <a:ext uri="{FF2B5EF4-FFF2-40B4-BE49-F238E27FC236}">
                  <a16:creationId xmlns:a16="http://schemas.microsoft.com/office/drawing/2014/main" id="{3A5693E1-0005-6DE7-25B4-96EFC12DABE1}"/>
                </a:ext>
              </a:extLst>
            </p:cNvPr>
            <p:cNvSpPr txBox="1"/>
            <p:nvPr/>
          </p:nvSpPr>
          <p:spPr>
            <a:xfrm>
              <a:off x="5461035" y="5578574"/>
              <a:ext cx="1922669" cy="381668"/>
            </a:xfrm>
            <a:prstGeom prst="rect">
              <a:avLst/>
            </a:prstGeom>
            <a:noFill/>
          </p:spPr>
          <p:txBody>
            <a:bodyPr wrap="square">
              <a:spAutoFit/>
            </a:bodyPr>
            <a:lstStyle/>
            <a:p>
              <a:pPr algn="r">
                <a:defRPr/>
              </a:pPr>
              <a:r>
                <a:rPr lang="en-US" sz="1400" dirty="0">
                  <a:solidFill>
                    <a:srgbClr val="0B5A54"/>
                  </a:solidFill>
                  <a:latin typeface="Open Sans" panose="020B0606030504020204" pitchFamily="34" charset="0"/>
                  <a:ea typeface="Open Sans" panose="020B0606030504020204" pitchFamily="34" charset="0"/>
                  <a:cs typeface="Open Sans" panose="020B0606030504020204" pitchFamily="34" charset="0"/>
                </a:rPr>
                <a:t>Fabric Portal</a:t>
              </a:r>
            </a:p>
          </p:txBody>
        </p:sp>
      </p:grpSp>
      <p:cxnSp>
        <p:nvCxnSpPr>
          <p:cNvPr id="8" name="Straight Arrow Connector 7">
            <a:extLst>
              <a:ext uri="{FF2B5EF4-FFF2-40B4-BE49-F238E27FC236}">
                <a16:creationId xmlns:a16="http://schemas.microsoft.com/office/drawing/2014/main" id="{B39FC329-A1F4-2E92-94E4-1D8CBCF166C3}"/>
              </a:ext>
            </a:extLst>
          </p:cNvPr>
          <p:cNvCxnSpPr>
            <a:cxnSpLocks/>
          </p:cNvCxnSpPr>
          <p:nvPr/>
        </p:nvCxnSpPr>
        <p:spPr>
          <a:xfrm flipV="1">
            <a:off x="6620614" y="3500227"/>
            <a:ext cx="0" cy="651148"/>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2B24985-B67D-E965-D328-9DA0057014FD}"/>
              </a:ext>
            </a:extLst>
          </p:cNvPr>
          <p:cNvGrpSpPr/>
          <p:nvPr/>
        </p:nvGrpSpPr>
        <p:grpSpPr>
          <a:xfrm>
            <a:off x="5338052" y="4202177"/>
            <a:ext cx="2565125" cy="2059498"/>
            <a:chOff x="3636568" y="4128128"/>
            <a:chExt cx="2565125" cy="2059498"/>
          </a:xfrm>
        </p:grpSpPr>
        <p:grpSp>
          <p:nvGrpSpPr>
            <p:cNvPr id="16" name="Group 15">
              <a:extLst>
                <a:ext uri="{FF2B5EF4-FFF2-40B4-BE49-F238E27FC236}">
                  <a16:creationId xmlns:a16="http://schemas.microsoft.com/office/drawing/2014/main" id="{74F28588-89D7-B30C-0D94-13A77F91562D}"/>
                </a:ext>
              </a:extLst>
            </p:cNvPr>
            <p:cNvGrpSpPr/>
            <p:nvPr/>
          </p:nvGrpSpPr>
          <p:grpSpPr>
            <a:xfrm>
              <a:off x="3889382" y="4128128"/>
              <a:ext cx="2059498" cy="2059498"/>
              <a:chOff x="7759172" y="1589634"/>
              <a:chExt cx="3678730" cy="3678730"/>
            </a:xfrm>
          </p:grpSpPr>
          <p:pic>
            <p:nvPicPr>
              <p:cNvPr id="18" name="Graphic 17" descr="Laptop with solid fill">
                <a:extLst>
                  <a:ext uri="{FF2B5EF4-FFF2-40B4-BE49-F238E27FC236}">
                    <a16:creationId xmlns:a16="http://schemas.microsoft.com/office/drawing/2014/main" id="{3E5699EC-C187-E5DA-CE03-38E7CF8571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9172" y="1589634"/>
                <a:ext cx="3678730" cy="3678730"/>
              </a:xfrm>
              <a:prstGeom prst="rect">
                <a:avLst/>
              </a:prstGeom>
            </p:spPr>
          </p:pic>
          <p:pic>
            <p:nvPicPr>
              <p:cNvPr id="19" name="Picture 4">
                <a:extLst>
                  <a:ext uri="{FF2B5EF4-FFF2-40B4-BE49-F238E27FC236}">
                    <a16:creationId xmlns:a16="http://schemas.microsoft.com/office/drawing/2014/main" id="{F6F7BA0E-4114-2020-380E-5C71844382FA}"/>
                  </a:ext>
                </a:extLst>
              </p:cNvPr>
              <p:cNvPicPr>
                <a:picLocks noChangeAspect="1" noChangeArrowheads="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768" r="2749"/>
              <a:stretch/>
            </p:blipFill>
            <p:spPr bwMode="auto">
              <a:xfrm>
                <a:off x="9081737" y="2754584"/>
                <a:ext cx="989773" cy="96077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C610DAE3-64C8-AE73-BBED-852597A4492D}"/>
                </a:ext>
              </a:extLst>
            </p:cNvPr>
            <p:cNvSpPr txBox="1"/>
            <p:nvPr/>
          </p:nvSpPr>
          <p:spPr>
            <a:xfrm>
              <a:off x="3636568" y="4140084"/>
              <a:ext cx="2565125" cy="369332"/>
            </a:xfrm>
            <a:prstGeom prst="rect">
              <a:avLst/>
            </a:prstGeom>
            <a:noFill/>
          </p:spPr>
          <p:txBody>
            <a:bodyPr wrap="square">
              <a:spAutoFit/>
            </a:bodyPr>
            <a:lstStyle/>
            <a:p>
              <a:pPr algn="ctr">
                <a:defRPr/>
              </a:pPr>
              <a:r>
                <a:rPr lang="en-US" i="1" dirty="0">
                  <a:solidFill>
                    <a:srgbClr val="00766E"/>
                  </a:solidFill>
                  <a:latin typeface="Ubuntu" panose="020B0504030602030204" pitchFamily="34" charset="0"/>
                </a:rPr>
                <a:t>Connect &amp; Model</a:t>
              </a:r>
              <a:endParaRPr lang="en-GB" i="1" dirty="0">
                <a:solidFill>
                  <a:srgbClr val="00766E"/>
                </a:solidFill>
                <a:latin typeface="Ubuntu" panose="020B0504030602030204" pitchFamily="34" charset="0"/>
              </a:endParaRPr>
            </a:p>
          </p:txBody>
        </p:sp>
      </p:grpSp>
      <p:grpSp>
        <p:nvGrpSpPr>
          <p:cNvPr id="24" name="Group 23">
            <a:extLst>
              <a:ext uri="{FF2B5EF4-FFF2-40B4-BE49-F238E27FC236}">
                <a16:creationId xmlns:a16="http://schemas.microsoft.com/office/drawing/2014/main" id="{7EBB36D9-5701-564E-01E5-58534390B111}"/>
              </a:ext>
            </a:extLst>
          </p:cNvPr>
          <p:cNvGrpSpPr/>
          <p:nvPr/>
        </p:nvGrpSpPr>
        <p:grpSpPr>
          <a:xfrm>
            <a:off x="2870202" y="1459621"/>
            <a:ext cx="5152161" cy="1845871"/>
            <a:chOff x="2870202" y="1459621"/>
            <a:chExt cx="5152161" cy="1845871"/>
          </a:xfrm>
        </p:grpSpPr>
        <p:grpSp>
          <p:nvGrpSpPr>
            <p:cNvPr id="12" name="Group 11">
              <a:extLst>
                <a:ext uri="{FF2B5EF4-FFF2-40B4-BE49-F238E27FC236}">
                  <a16:creationId xmlns:a16="http://schemas.microsoft.com/office/drawing/2014/main" id="{192AEEBA-3C67-C852-746A-CF0CA32ED2F2}"/>
                </a:ext>
              </a:extLst>
            </p:cNvPr>
            <p:cNvGrpSpPr/>
            <p:nvPr/>
          </p:nvGrpSpPr>
          <p:grpSpPr>
            <a:xfrm>
              <a:off x="2870202" y="1459621"/>
              <a:ext cx="5152161" cy="1845871"/>
              <a:chOff x="1168720" y="1385570"/>
              <a:chExt cx="5152161" cy="1845871"/>
            </a:xfrm>
          </p:grpSpPr>
          <p:sp>
            <p:nvSpPr>
              <p:cNvPr id="13" name="Rectangle: Rounded Corners 12">
                <a:extLst>
                  <a:ext uri="{FF2B5EF4-FFF2-40B4-BE49-F238E27FC236}">
                    <a16:creationId xmlns:a16="http://schemas.microsoft.com/office/drawing/2014/main" id="{391556D5-C9A1-DAB4-B889-4A2B5DA07D1D}"/>
                  </a:ext>
                </a:extLst>
              </p:cNvPr>
              <p:cNvSpPr/>
              <p:nvPr/>
            </p:nvSpPr>
            <p:spPr>
              <a:xfrm>
                <a:off x="1168720" y="2095373"/>
                <a:ext cx="4318445" cy="1136068"/>
              </a:xfrm>
              <a:prstGeom prst="roundRect">
                <a:avLst>
                  <a:gd name="adj" fmla="val 13356"/>
                </a:avLst>
              </a:prstGeom>
              <a:solidFill>
                <a:srgbClr val="FFFFFF"/>
              </a:solidFill>
              <a:ln w="38100">
                <a:solidFill>
                  <a:srgbClr val="DCDCD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dirty="0">
                  <a:solidFill>
                    <a:srgbClr val="E6DFCF"/>
                  </a:solidFill>
                  <a:latin typeface="Calibri" panose="020F0502020204030204"/>
                </a:endParaRPr>
              </a:p>
            </p:txBody>
          </p:sp>
          <p:sp>
            <p:nvSpPr>
              <p:cNvPr id="14" name="TextBox 13">
                <a:extLst>
                  <a:ext uri="{FF2B5EF4-FFF2-40B4-BE49-F238E27FC236}">
                    <a16:creationId xmlns:a16="http://schemas.microsoft.com/office/drawing/2014/main" id="{4A1256AE-FB04-94AE-8FE9-DD7963ACA7F8}"/>
                  </a:ext>
                </a:extLst>
              </p:cNvPr>
              <p:cNvSpPr txBox="1"/>
              <p:nvPr/>
            </p:nvSpPr>
            <p:spPr>
              <a:xfrm>
                <a:off x="3499243" y="1385570"/>
                <a:ext cx="2821638" cy="369332"/>
              </a:xfrm>
              <a:prstGeom prst="rect">
                <a:avLst/>
              </a:prstGeom>
              <a:noFill/>
            </p:spPr>
            <p:txBody>
              <a:bodyPr wrap="square" rtlCol="0">
                <a:spAutoFit/>
              </a:bodyPr>
              <a:lstStyle>
                <a:defPPr>
                  <a:defRPr lang="en-US"/>
                </a:defPPr>
                <a:lvl1pPr algn="r">
                  <a:defRPr b="1">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dirty="0">
                    <a:solidFill>
                      <a:schemeClr val="accent3">
                        <a:lumMod val="75000"/>
                      </a:schemeClr>
                    </a:solidFill>
                  </a:rPr>
                  <a:t>Direct Lake Model</a:t>
                </a:r>
                <a:endParaRPr lang="en-GB" dirty="0">
                  <a:solidFill>
                    <a:schemeClr val="accent3">
                      <a:lumMod val="75000"/>
                    </a:schemeClr>
                  </a:solidFill>
                </a:endParaRPr>
              </a:p>
            </p:txBody>
          </p:sp>
        </p:grpSp>
        <p:pic>
          <p:nvPicPr>
            <p:cNvPr id="21" name="Picture 10">
              <a:extLst>
                <a:ext uri="{FF2B5EF4-FFF2-40B4-BE49-F238E27FC236}">
                  <a16:creationId xmlns:a16="http://schemas.microsoft.com/office/drawing/2014/main" id="{ADA2814C-D045-FC68-87DD-4208B1EFD4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198576" y="2333761"/>
              <a:ext cx="869955" cy="869955"/>
            </a:xfrm>
            <a:prstGeom prst="rect">
              <a:avLst/>
            </a:prstGeom>
          </p:spPr>
        </p:pic>
      </p:grpSp>
      <p:pic>
        <p:nvPicPr>
          <p:cNvPr id="22" name="Picture 21" descr="A green and blue logo&#10;&#10;Description automatically generated">
            <a:extLst>
              <a:ext uri="{FF2B5EF4-FFF2-40B4-BE49-F238E27FC236}">
                <a16:creationId xmlns:a16="http://schemas.microsoft.com/office/drawing/2014/main" id="{03794613-F807-09D4-BB64-1DED86B1B9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28760" y="3572063"/>
            <a:ext cx="399764" cy="399764"/>
          </a:xfrm>
          <a:prstGeom prst="rect">
            <a:avLst/>
          </a:prstGeom>
        </p:spPr>
      </p:pic>
      <p:sp>
        <p:nvSpPr>
          <p:cNvPr id="26" name="Title 25">
            <a:extLst>
              <a:ext uri="{FF2B5EF4-FFF2-40B4-BE49-F238E27FC236}">
                <a16:creationId xmlns:a16="http://schemas.microsoft.com/office/drawing/2014/main" id="{359E4E5E-28FE-3DC3-BD00-D5911305E3F7}"/>
              </a:ext>
            </a:extLst>
          </p:cNvPr>
          <p:cNvSpPr>
            <a:spLocks noGrp="1"/>
          </p:cNvSpPr>
          <p:nvPr>
            <p:ph type="title"/>
          </p:nvPr>
        </p:nvSpPr>
        <p:spPr/>
        <p:txBody>
          <a:bodyPr/>
          <a:lstStyle/>
          <a:p>
            <a:r>
              <a:rPr lang="en-US" dirty="0"/>
              <a:t>Direct Lake model &amp; Tabular Editor</a:t>
            </a:r>
            <a:endParaRPr lang="en-DK" dirty="0"/>
          </a:p>
        </p:txBody>
      </p:sp>
      <p:cxnSp>
        <p:nvCxnSpPr>
          <p:cNvPr id="7" name="Connector: Elbow 6">
            <a:extLst>
              <a:ext uri="{FF2B5EF4-FFF2-40B4-BE49-F238E27FC236}">
                <a16:creationId xmlns:a16="http://schemas.microsoft.com/office/drawing/2014/main" id="{F2F83BA8-E813-98CE-23C8-AD1494DDE89D}"/>
              </a:ext>
            </a:extLst>
          </p:cNvPr>
          <p:cNvCxnSpPr>
            <a:cxnSpLocks/>
          </p:cNvCxnSpPr>
          <p:nvPr/>
        </p:nvCxnSpPr>
        <p:spPr>
          <a:xfrm rot="10800000">
            <a:off x="4129991" y="2777779"/>
            <a:ext cx="1732696" cy="1"/>
          </a:xfrm>
          <a:prstGeom prst="bentConnector3">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E210D5B-F1F7-4202-B81D-B51901AB130F}"/>
              </a:ext>
            </a:extLst>
          </p:cNvPr>
          <p:cNvGrpSpPr/>
          <p:nvPr/>
        </p:nvGrpSpPr>
        <p:grpSpPr>
          <a:xfrm>
            <a:off x="2413669" y="1459619"/>
            <a:ext cx="1927216" cy="1845871"/>
            <a:chOff x="2413669" y="1459619"/>
            <a:chExt cx="1927216" cy="1845871"/>
          </a:xfrm>
        </p:grpSpPr>
        <p:grpSp>
          <p:nvGrpSpPr>
            <p:cNvPr id="9" name="Group 8">
              <a:extLst>
                <a:ext uri="{FF2B5EF4-FFF2-40B4-BE49-F238E27FC236}">
                  <a16:creationId xmlns:a16="http://schemas.microsoft.com/office/drawing/2014/main" id="{5203392E-06C0-5D50-AA76-F8BCAD56D71A}"/>
                </a:ext>
              </a:extLst>
            </p:cNvPr>
            <p:cNvGrpSpPr/>
            <p:nvPr/>
          </p:nvGrpSpPr>
          <p:grpSpPr>
            <a:xfrm>
              <a:off x="2413669" y="1459619"/>
              <a:ext cx="1927216" cy="1845871"/>
              <a:chOff x="712187" y="1385570"/>
              <a:chExt cx="1927216" cy="1845871"/>
            </a:xfrm>
          </p:grpSpPr>
          <p:sp>
            <p:nvSpPr>
              <p:cNvPr id="10" name="Rectangle: Rounded Corners 9">
                <a:extLst>
                  <a:ext uri="{FF2B5EF4-FFF2-40B4-BE49-F238E27FC236}">
                    <a16:creationId xmlns:a16="http://schemas.microsoft.com/office/drawing/2014/main" id="{47B61E30-14C5-14F9-B94C-724E1CF6D2B6}"/>
                  </a:ext>
                </a:extLst>
              </p:cNvPr>
              <p:cNvSpPr/>
              <p:nvPr/>
            </p:nvSpPr>
            <p:spPr>
              <a:xfrm>
                <a:off x="1112976" y="2095373"/>
                <a:ext cx="1136068" cy="1136068"/>
              </a:xfrm>
              <a:prstGeom prst="roundRect">
                <a:avLst>
                  <a:gd name="adj" fmla="val 13356"/>
                </a:avLst>
              </a:prstGeom>
              <a:solidFill>
                <a:srgbClr val="FFFFFF"/>
              </a:solidFill>
              <a:ln w="38100">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rgbClr val="E6DFCF"/>
                  </a:solidFill>
                  <a:latin typeface="Calibri" panose="020F0502020204030204"/>
                </a:endParaRPr>
              </a:p>
            </p:txBody>
          </p:sp>
          <p:sp>
            <p:nvSpPr>
              <p:cNvPr id="11" name="TextBox 10">
                <a:extLst>
                  <a:ext uri="{FF2B5EF4-FFF2-40B4-BE49-F238E27FC236}">
                    <a16:creationId xmlns:a16="http://schemas.microsoft.com/office/drawing/2014/main" id="{06B189DE-CA18-9842-6F08-090BF271914D}"/>
                  </a:ext>
                </a:extLst>
              </p:cNvPr>
              <p:cNvSpPr txBox="1"/>
              <p:nvPr/>
            </p:nvSpPr>
            <p:spPr>
              <a:xfrm>
                <a:off x="712187" y="1385570"/>
                <a:ext cx="1927216" cy="369332"/>
              </a:xfrm>
              <a:prstGeom prst="rect">
                <a:avLst/>
              </a:prstGeom>
              <a:noFill/>
            </p:spPr>
            <p:txBody>
              <a:bodyPr wrap="square" rtlCol="0">
                <a:spAutoFit/>
              </a:bodyPr>
              <a:lstStyle>
                <a:defPPr>
                  <a:defRPr lang="en-US"/>
                </a:defPPr>
                <a:lvl1pPr algn="r">
                  <a:defRPr b="1">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dirty="0" err="1">
                    <a:solidFill>
                      <a:schemeClr val="accent2">
                        <a:lumMod val="75000"/>
                      </a:schemeClr>
                    </a:solidFill>
                  </a:rPr>
                  <a:t>OneLake</a:t>
                </a:r>
                <a:endParaRPr lang="en-GB" dirty="0">
                  <a:solidFill>
                    <a:schemeClr val="accent2">
                      <a:lumMod val="75000"/>
                    </a:schemeClr>
                  </a:solidFill>
                </a:endParaRPr>
              </a:p>
            </p:txBody>
          </p:sp>
        </p:grpSp>
        <p:pic>
          <p:nvPicPr>
            <p:cNvPr id="20" name="Graphic 19">
              <a:extLst>
                <a:ext uri="{FF2B5EF4-FFF2-40B4-BE49-F238E27FC236}">
                  <a16:creationId xmlns:a16="http://schemas.microsoft.com/office/drawing/2014/main" id="{CF4C009E-5419-7CEE-5F5F-507620BE72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993921" y="2335050"/>
              <a:ext cx="766712" cy="766712"/>
            </a:xfrm>
            <a:prstGeom prst="rect">
              <a:avLst/>
            </a:prstGeom>
          </p:spPr>
        </p:pic>
      </p:grpSp>
    </p:spTree>
    <p:extLst>
      <p:ext uri="{BB962C8B-B14F-4D97-AF65-F5344CB8AC3E}">
        <p14:creationId xmlns:p14="http://schemas.microsoft.com/office/powerpoint/2010/main" val="13472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B488-A554-CB58-F89F-5A7BEEBEF8B2}"/>
              </a:ext>
            </a:extLst>
          </p:cNvPr>
          <p:cNvSpPr>
            <a:spLocks noGrp="1"/>
          </p:cNvSpPr>
          <p:nvPr>
            <p:ph type="title"/>
          </p:nvPr>
        </p:nvSpPr>
        <p:spPr/>
        <p:txBody>
          <a:bodyPr/>
          <a:lstStyle/>
          <a:p>
            <a:r>
              <a:rPr lang="en-US" dirty="0"/>
              <a:t>Direct Lake model: When is it one</a:t>
            </a:r>
            <a:endParaRPr lang="en-DK" dirty="0"/>
          </a:p>
        </p:txBody>
      </p:sp>
      <p:sp>
        <p:nvSpPr>
          <p:cNvPr id="3" name="Content Placeholder 2">
            <a:extLst>
              <a:ext uri="{FF2B5EF4-FFF2-40B4-BE49-F238E27FC236}">
                <a16:creationId xmlns:a16="http://schemas.microsoft.com/office/drawing/2014/main" id="{34EF4035-88A2-9628-0D82-B93EAA280379}"/>
              </a:ext>
            </a:extLst>
          </p:cNvPr>
          <p:cNvSpPr>
            <a:spLocks noGrp="1"/>
          </p:cNvSpPr>
          <p:nvPr>
            <p:ph idx="1"/>
          </p:nvPr>
        </p:nvSpPr>
        <p:spPr/>
        <p:txBody>
          <a:bodyPr/>
          <a:lstStyle/>
          <a:p>
            <a:r>
              <a:rPr lang="en-US" dirty="0"/>
              <a:t>Three criteria for a model to be a Direct Lake model</a:t>
            </a:r>
          </a:p>
          <a:p>
            <a:r>
              <a:rPr lang="en-US" dirty="0"/>
              <a:t>1. Compatibility Level is 1604 or higher.</a:t>
            </a:r>
          </a:p>
          <a:p>
            <a:r>
              <a:rPr lang="en-US" dirty="0"/>
              <a:t>2. The partitions mode must be Direct Lake</a:t>
            </a:r>
          </a:p>
          <a:p>
            <a:r>
              <a:rPr lang="en-US" dirty="0"/>
              <a:t>3. Partitions use a shared expression with SQL endpoint.</a:t>
            </a:r>
            <a:endParaRPr lang="en-DK" dirty="0"/>
          </a:p>
        </p:txBody>
      </p:sp>
      <p:sp>
        <p:nvSpPr>
          <p:cNvPr id="9" name="TextBox 8">
            <a:extLst>
              <a:ext uri="{FF2B5EF4-FFF2-40B4-BE49-F238E27FC236}">
                <a16:creationId xmlns:a16="http://schemas.microsoft.com/office/drawing/2014/main" id="{8A3D2064-CF4C-9E9B-ECFF-070516D72179}"/>
              </a:ext>
            </a:extLst>
          </p:cNvPr>
          <p:cNvSpPr txBox="1"/>
          <p:nvPr/>
        </p:nvSpPr>
        <p:spPr>
          <a:xfrm>
            <a:off x="864973" y="6054811"/>
            <a:ext cx="10462054" cy="369332"/>
          </a:xfrm>
          <a:prstGeom prst="rect">
            <a:avLst/>
          </a:prstGeom>
          <a:noFill/>
        </p:spPr>
        <p:txBody>
          <a:bodyPr wrap="square" rtlCol="0">
            <a:spAutoFit/>
          </a:bodyPr>
          <a:lstStyle/>
          <a:p>
            <a:r>
              <a:rPr lang="en-US" dirty="0">
                <a:hlinkClick r:id="rId2"/>
              </a:rPr>
              <a:t>Source: Learn about Direct Lake in Power BI and Microsoft Fabric - Power BI | Microsoft Learn</a:t>
            </a:r>
            <a:endParaRPr lang="en-DK" dirty="0"/>
          </a:p>
        </p:txBody>
      </p:sp>
    </p:spTree>
    <p:extLst>
      <p:ext uri="{BB962C8B-B14F-4D97-AF65-F5344CB8AC3E}">
        <p14:creationId xmlns:p14="http://schemas.microsoft.com/office/powerpoint/2010/main" val="9620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D825595-BCED-5A29-CAF1-6D18370D3F26}"/>
              </a:ext>
            </a:extLst>
          </p:cNvPr>
          <p:cNvSpPr>
            <a:spLocks noGrp="1"/>
          </p:cNvSpPr>
          <p:nvPr>
            <p:ph type="body" sz="quarter" idx="14"/>
          </p:nvPr>
        </p:nvSpPr>
        <p:spPr/>
        <p:txBody>
          <a:bodyPr/>
          <a:lstStyle/>
          <a:p>
            <a:endParaRPr lang="en-DK" dirty="0"/>
          </a:p>
        </p:txBody>
      </p:sp>
      <p:sp>
        <p:nvSpPr>
          <p:cNvPr id="4" name="Title 3">
            <a:extLst>
              <a:ext uri="{FF2B5EF4-FFF2-40B4-BE49-F238E27FC236}">
                <a16:creationId xmlns:a16="http://schemas.microsoft.com/office/drawing/2014/main" id="{C823F3FB-3D11-D59A-AEC3-645AE126D1ED}"/>
              </a:ext>
            </a:extLst>
          </p:cNvPr>
          <p:cNvSpPr>
            <a:spLocks noGrp="1"/>
          </p:cNvSpPr>
          <p:nvPr>
            <p:ph type="ctrTitle"/>
          </p:nvPr>
        </p:nvSpPr>
        <p:spPr/>
        <p:txBody>
          <a:bodyPr/>
          <a:lstStyle/>
          <a:p>
            <a:r>
              <a:rPr lang="en-US"/>
              <a:t>DEMO</a:t>
            </a:r>
            <a:endParaRPr lang="en-DK"/>
          </a:p>
        </p:txBody>
      </p:sp>
      <p:sp>
        <p:nvSpPr>
          <p:cNvPr id="5" name="Subtitle 4">
            <a:extLst>
              <a:ext uri="{FF2B5EF4-FFF2-40B4-BE49-F238E27FC236}">
                <a16:creationId xmlns:a16="http://schemas.microsoft.com/office/drawing/2014/main" id="{020EE544-9FC4-E8BF-5712-0E714CE6F637}"/>
              </a:ext>
            </a:extLst>
          </p:cNvPr>
          <p:cNvSpPr>
            <a:spLocks noGrp="1"/>
          </p:cNvSpPr>
          <p:nvPr>
            <p:ph type="subTitle" idx="1"/>
          </p:nvPr>
        </p:nvSpPr>
        <p:spPr/>
        <p:txBody>
          <a:bodyPr>
            <a:normAutofit lnSpcReduction="10000"/>
          </a:bodyPr>
          <a:lstStyle/>
          <a:p>
            <a:r>
              <a:rPr lang="en-US" dirty="0"/>
              <a:t>Creating a Direct Lake model and exploring properties</a:t>
            </a:r>
            <a:endParaRPr lang="en-DK" dirty="0"/>
          </a:p>
        </p:txBody>
      </p:sp>
      <p:sp>
        <p:nvSpPr>
          <p:cNvPr id="6" name="Picture Placeholder 5">
            <a:extLst>
              <a:ext uri="{FF2B5EF4-FFF2-40B4-BE49-F238E27FC236}">
                <a16:creationId xmlns:a16="http://schemas.microsoft.com/office/drawing/2014/main" id="{02410406-0706-6A30-D361-6ECB0C79F1BA}"/>
              </a:ext>
            </a:extLst>
          </p:cNvPr>
          <p:cNvSpPr>
            <a:spLocks noGrp="1"/>
          </p:cNvSpPr>
          <p:nvPr>
            <p:ph type="pic" sz="quarter" idx="13"/>
          </p:nvPr>
        </p:nvSpPr>
        <p:spPr/>
        <p:txBody>
          <a:bodyPr/>
          <a:lstStyle/>
          <a:p>
            <a:endParaRPr lang="en-DK" dirty="0"/>
          </a:p>
        </p:txBody>
      </p:sp>
      <p:sp>
        <p:nvSpPr>
          <p:cNvPr id="8" name="TextBox 7">
            <a:extLst>
              <a:ext uri="{FF2B5EF4-FFF2-40B4-BE49-F238E27FC236}">
                <a16:creationId xmlns:a16="http://schemas.microsoft.com/office/drawing/2014/main" id="{AF9E4985-364A-0584-5959-70D4AE75DF8C}"/>
              </a:ext>
            </a:extLst>
          </p:cNvPr>
          <p:cNvSpPr txBox="1"/>
          <p:nvPr/>
        </p:nvSpPr>
        <p:spPr>
          <a:xfrm>
            <a:off x="254639" y="5418458"/>
            <a:ext cx="6229350" cy="1212320"/>
          </a:xfrm>
          <a:prstGeom prst="rect">
            <a:avLst/>
          </a:prstGeom>
          <a:solidFill>
            <a:srgbClr val="D9EDF7"/>
          </a:solidFill>
          <a:ln>
            <a:solidFill>
              <a:srgbClr val="78A0B7"/>
            </a:solidFill>
          </a:ln>
        </p:spPr>
        <p:txBody>
          <a:bodyPr wrap="square">
            <a:spAutoFit/>
          </a:bodyPr>
          <a:lstStyle/>
          <a:p>
            <a:pPr>
              <a:lnSpc>
                <a:spcPct val="110000"/>
              </a:lnSpc>
              <a:spcBef>
                <a:spcPts val="1200"/>
              </a:spcBef>
              <a:spcAft>
                <a:spcPts val="600"/>
              </a:spcAft>
            </a:pPr>
            <a:r>
              <a:rPr lang="en-US" sz="1800" kern="100">
                <a:solidFill>
                  <a:srgbClr val="4F7A93"/>
                </a:solidFill>
                <a:effectLst/>
                <a:latin typeface="Futura PT Medium"/>
                <a:ea typeface="Futura PT Medium"/>
                <a:cs typeface="Times New Roman" panose="02020603050405020304" pitchFamily="18" charset="0"/>
              </a:rPr>
              <a:t>NOTE</a:t>
            </a:r>
            <a:endParaRPr lang="en-DK" sz="1800" kern="100">
              <a:solidFill>
                <a:srgbClr val="4F7A93"/>
              </a:solidFill>
              <a:effectLst/>
              <a:latin typeface="Futura PT Medium"/>
              <a:ea typeface="Futura PT Medium"/>
              <a:cs typeface="Times New Roman" panose="02020603050405020304" pitchFamily="18" charset="0"/>
            </a:endParaRPr>
          </a:p>
          <a:p>
            <a:pPr>
              <a:lnSpc>
                <a:spcPct val="110000"/>
              </a:lnSpc>
              <a:spcBef>
                <a:spcPts val="1200"/>
              </a:spcBef>
              <a:spcAft>
                <a:spcPts val="600"/>
              </a:spcAft>
            </a:pPr>
            <a:r>
              <a:rPr lang="en-US" kern="100">
                <a:solidFill>
                  <a:srgbClr val="4F7A93"/>
                </a:solidFill>
                <a:latin typeface="Futura PT Medium"/>
                <a:ea typeface="Futura PT Medium"/>
                <a:cs typeface="Times New Roman" panose="02020603050405020304" pitchFamily="18" charset="0"/>
              </a:rPr>
              <a:t>Creating or editing a semantic model through XMLA endpoint locks it from web authoring.</a:t>
            </a:r>
            <a:endParaRPr lang="en-DK" sz="1800" kern="100">
              <a:solidFill>
                <a:srgbClr val="4F7A93"/>
              </a:solidFill>
              <a:effectLst/>
              <a:latin typeface="Futura PT Medium"/>
              <a:ea typeface="Futura PT Medium"/>
              <a:cs typeface="Times New Roman" panose="02020603050405020304" pitchFamily="18" charset="0"/>
            </a:endParaRPr>
          </a:p>
        </p:txBody>
      </p:sp>
    </p:spTree>
    <p:extLst>
      <p:ext uri="{BB962C8B-B14F-4D97-AF65-F5344CB8AC3E}">
        <p14:creationId xmlns:p14="http://schemas.microsoft.com/office/powerpoint/2010/main" val="242961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DataGoblins">
  <a:themeElements>
    <a:clrScheme name="Custom 3">
      <a:dk1>
        <a:srgbClr val="3B4244"/>
      </a:dk1>
      <a:lt1>
        <a:srgbClr val="E6DFCF"/>
      </a:lt1>
      <a:dk2>
        <a:srgbClr val="ADA79B"/>
      </a:dk2>
      <a:lt2>
        <a:srgbClr val="F3F0EA"/>
      </a:lt2>
      <a:accent1>
        <a:srgbClr val="E1C774"/>
      </a:accent1>
      <a:accent2>
        <a:srgbClr val="E5A360"/>
      </a:accent2>
      <a:accent3>
        <a:srgbClr val="78A0B7"/>
      </a:accent3>
      <a:accent4>
        <a:srgbClr val="B5A9CA"/>
      </a:accent4>
      <a:accent5>
        <a:srgbClr val="67A28D"/>
      </a:accent5>
      <a:accent6>
        <a:srgbClr val="C56161"/>
      </a:accent6>
      <a:hlink>
        <a:srgbClr val="78A0B7"/>
      </a:hlink>
      <a:folHlink>
        <a:srgbClr val="B5A9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Goblins" id="{0E1C9567-AF79-43EA-ABDD-7F3AB961CFBE}" vid="{507E3DA9-E676-4836-833A-07D141A1D3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79cbb65-c0c7-4baa-8f46-927ef5a7bc39">
      <Terms xmlns="http://schemas.microsoft.com/office/infopath/2007/PartnerControls"/>
    </lcf76f155ced4ddcb4097134ff3c332f>
    <TaxCatchAll xmlns="b31015f5-2d3a-48ba-9b4e-18c5a8609c8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C1142CEB73F9F744823380F37FD08E95" ma:contentTypeVersion="13" ma:contentTypeDescription="Opret et nyt dokument." ma:contentTypeScope="" ma:versionID="064ca9604d2cfb7954b468057e1ce9af">
  <xsd:schema xmlns:xsd="http://www.w3.org/2001/XMLSchema" xmlns:xs="http://www.w3.org/2001/XMLSchema" xmlns:p="http://schemas.microsoft.com/office/2006/metadata/properties" xmlns:ns2="979cbb65-c0c7-4baa-8f46-927ef5a7bc39" xmlns:ns3="b31015f5-2d3a-48ba-9b4e-18c5a8609c8d" targetNamespace="http://schemas.microsoft.com/office/2006/metadata/properties" ma:root="true" ma:fieldsID="b06237c08d7b2f989e9b0cf893b9cc39" ns2:_="" ns3:_="">
    <xsd:import namespace="979cbb65-c0c7-4baa-8f46-927ef5a7bc39"/>
    <xsd:import namespace="b31015f5-2d3a-48ba-9b4e-18c5a8609c8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9cbb65-c0c7-4baa-8f46-927ef5a7bc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ledmærker" ma:readOnly="false" ma:fieldId="{5cf76f15-5ced-4ddc-b409-7134ff3c332f}" ma:taxonomyMulti="true" ma:sspId="90dc4cbd-5fdb-4350-8370-216039ddf71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31015f5-2d3a-48ba-9b4e-18c5a8609c8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54984a5-367b-4358-bdd2-c5ff4c3f05db}" ma:internalName="TaxCatchAll" ma:showField="CatchAllData" ma:web="b31015f5-2d3a-48ba-9b4e-18c5a8609c8d">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lt med 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E335E7-479C-4A8F-A0E5-52D84B59E22E}">
  <ds:schemaRefs>
    <ds:schemaRef ds:uri="979cbb65-c0c7-4baa-8f46-927ef5a7bc39"/>
    <ds:schemaRef ds:uri="b31015f5-2d3a-48ba-9b4e-18c5a8609c8d"/>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6F22711-DBA7-4DB3-8767-BEC658676F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9cbb65-c0c7-4baa-8f46-927ef5a7bc39"/>
    <ds:schemaRef ds:uri="b31015f5-2d3a-48ba-9b4e-18c5a8609c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BC5D2C-AF41-46C6-8461-76C95E9870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1382</TotalTime>
  <Words>3452</Words>
  <Application>Microsoft Office PowerPoint</Application>
  <PresentationFormat>Widescreen</PresentationFormat>
  <Paragraphs>419</Paragraphs>
  <Slides>42</Slides>
  <Notes>29</Notes>
  <HiddenSlides>18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__Inter_a64ecd</vt:lpstr>
      <vt:lpstr>Arial</vt:lpstr>
      <vt:lpstr>Calibri</vt:lpstr>
      <vt:lpstr>Futura PT Medium</vt:lpstr>
      <vt:lpstr>Open Sans</vt:lpstr>
      <vt:lpstr>Roboto Condensed</vt:lpstr>
      <vt:lpstr>Roboto Condensed Light</vt:lpstr>
      <vt:lpstr>Ubuntu</vt:lpstr>
      <vt:lpstr>Work Sans</vt:lpstr>
      <vt:lpstr>DataGoblins</vt:lpstr>
      <vt:lpstr>Direct Lake &amp; Tabular Editor</vt:lpstr>
      <vt:lpstr>About me</vt:lpstr>
      <vt:lpstr>Tabular Editor – the company</vt:lpstr>
      <vt:lpstr>What is Tabular Editor 3</vt:lpstr>
      <vt:lpstr>Semantic models will have more impact</vt:lpstr>
      <vt:lpstr>Direct Lake: The new semantic model type</vt:lpstr>
      <vt:lpstr>Direct Lake model &amp; Tabular Editor</vt:lpstr>
      <vt:lpstr>Direct Lake model: When is it one</vt:lpstr>
      <vt:lpstr>DEMO</vt:lpstr>
      <vt:lpstr>Understanding Direct Lake models</vt:lpstr>
      <vt:lpstr>Framing</vt:lpstr>
      <vt:lpstr>Framing</vt:lpstr>
      <vt:lpstr>Framing</vt:lpstr>
      <vt:lpstr>Framing</vt:lpstr>
      <vt:lpstr>DEMO</vt:lpstr>
      <vt:lpstr>New Properties to know</vt:lpstr>
      <vt:lpstr>Direct Lake Behavior</vt:lpstr>
      <vt:lpstr>Delta Tables</vt:lpstr>
      <vt:lpstr>Collation Property</vt:lpstr>
      <vt:lpstr>DEMO</vt:lpstr>
      <vt:lpstr>Performance Metrics </vt:lpstr>
      <vt:lpstr>PowerPoint Presentation</vt:lpstr>
      <vt:lpstr>DEMO</vt:lpstr>
      <vt:lpstr>Thank You</vt:lpstr>
      <vt:lpstr>What is Tabular Editor 3</vt:lpstr>
      <vt:lpstr>TE2 vs TE3</vt:lpstr>
      <vt:lpstr>Fabric relies even more on semantic models</vt:lpstr>
      <vt:lpstr>Semantic models will become more prevalent</vt:lpstr>
      <vt:lpstr>Managing semantic model will be more complex</vt:lpstr>
      <vt:lpstr>Handle semantic models by using Tabular Editor </vt:lpstr>
      <vt:lpstr>Tabular Editor helps you make better models, faster</vt:lpstr>
      <vt:lpstr>Tabular Editor helps you make better models, faster</vt:lpstr>
      <vt:lpstr>Tabular Editor helps you make better models, faster</vt:lpstr>
      <vt:lpstr>DEMO</vt:lpstr>
      <vt:lpstr>Thank You</vt:lpstr>
      <vt:lpstr>DEMO: Connect to existing model Direct Lake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Tabular Editor Blog Images</dc:title>
  <dc:creator>Kurt Buhler</dc:creator>
  <cp:lastModifiedBy>Morten Lønskov</cp:lastModifiedBy>
  <cp:revision>3</cp:revision>
  <dcterms:created xsi:type="dcterms:W3CDTF">2023-07-05T09:02:20Z</dcterms:created>
  <dcterms:modified xsi:type="dcterms:W3CDTF">2023-12-18T18:54:30Z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0x010100C1142CEB73F9F744823380F37FD08E95</vt:lpwstr>
  </property>
  <property fmtid="{D5CDD505-2E9C-101B-9397-08002B2CF9AE}" pid="3" name="MediaServiceImageTags">
    <vt:lpwstr/>
  </property>
</Properties>
</file>